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Lst>
  <p:notesMasterIdLst>
    <p:notesMasterId r:id="rId59"/>
  </p:notesMasterIdLst>
  <p:handoutMasterIdLst>
    <p:handoutMasterId r:id="rId60"/>
  </p:handoutMasterIdLst>
  <p:sldIdLst>
    <p:sldId id="376" r:id="rId2"/>
    <p:sldId id="473" r:id="rId3"/>
    <p:sldId id="492" r:id="rId4"/>
    <p:sldId id="475" r:id="rId5"/>
    <p:sldId id="472" r:id="rId6"/>
    <p:sldId id="507" r:id="rId7"/>
    <p:sldId id="493" r:id="rId8"/>
    <p:sldId id="476" r:id="rId9"/>
    <p:sldId id="494" r:id="rId10"/>
    <p:sldId id="585" r:id="rId11"/>
    <p:sldId id="496" r:id="rId12"/>
    <p:sldId id="498" r:id="rId13"/>
    <p:sldId id="500" r:id="rId14"/>
    <p:sldId id="501" r:id="rId15"/>
    <p:sldId id="502" r:id="rId16"/>
    <p:sldId id="503" r:id="rId17"/>
    <p:sldId id="499" r:id="rId18"/>
    <p:sldId id="506" r:id="rId19"/>
    <p:sldId id="508" r:id="rId20"/>
    <p:sldId id="510" r:id="rId21"/>
    <p:sldId id="511" r:id="rId22"/>
    <p:sldId id="512" r:id="rId23"/>
    <p:sldId id="516" r:id="rId24"/>
    <p:sldId id="532" r:id="rId25"/>
    <p:sldId id="521" r:id="rId26"/>
    <p:sldId id="514" r:id="rId27"/>
    <p:sldId id="518" r:id="rId28"/>
    <p:sldId id="519" r:id="rId29"/>
    <p:sldId id="513" r:id="rId30"/>
    <p:sldId id="522" r:id="rId31"/>
    <p:sldId id="524" r:id="rId32"/>
    <p:sldId id="523" r:id="rId33"/>
    <p:sldId id="527" r:id="rId34"/>
    <p:sldId id="528" r:id="rId35"/>
    <p:sldId id="526" r:id="rId36"/>
    <p:sldId id="529" r:id="rId37"/>
    <p:sldId id="531" r:id="rId38"/>
    <p:sldId id="539" r:id="rId39"/>
    <p:sldId id="534" r:id="rId40"/>
    <p:sldId id="535" r:id="rId41"/>
    <p:sldId id="536" r:id="rId42"/>
    <p:sldId id="533" r:id="rId43"/>
    <p:sldId id="530" r:id="rId44"/>
    <p:sldId id="537" r:id="rId45"/>
    <p:sldId id="587" r:id="rId46"/>
    <p:sldId id="597" r:id="rId47"/>
    <p:sldId id="540" r:id="rId48"/>
    <p:sldId id="541" r:id="rId49"/>
    <p:sldId id="588" r:id="rId50"/>
    <p:sldId id="543" r:id="rId51"/>
    <p:sldId id="589" r:id="rId52"/>
    <p:sldId id="595" r:id="rId53"/>
    <p:sldId id="590" r:id="rId54"/>
    <p:sldId id="591" r:id="rId55"/>
    <p:sldId id="593" r:id="rId56"/>
    <p:sldId id="594" r:id="rId57"/>
    <p:sldId id="596" r:id="rId58"/>
  </p:sldIdLst>
  <p:sldSz cx="12192000" cy="6858000"/>
  <p:notesSz cx="6797675" cy="9926638"/>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521415D9-36F7-43E2-AB2F-B90AF26B5E84}">
      <p14:sectionLst xmlns:p14="http://schemas.microsoft.com/office/powerpoint/2010/main">
        <p14:section name="Default Section" id="{6564198A-DFDE-4680-B2F4-BC771067060D}">
          <p14:sldIdLst>
            <p14:sldId id="376"/>
            <p14:sldId id="473"/>
            <p14:sldId id="492"/>
            <p14:sldId id="475"/>
            <p14:sldId id="472"/>
            <p14:sldId id="507"/>
            <p14:sldId id="493"/>
            <p14:sldId id="476"/>
            <p14:sldId id="494"/>
            <p14:sldId id="585"/>
            <p14:sldId id="496"/>
            <p14:sldId id="498"/>
            <p14:sldId id="500"/>
            <p14:sldId id="501"/>
            <p14:sldId id="502"/>
            <p14:sldId id="503"/>
            <p14:sldId id="499"/>
            <p14:sldId id="506"/>
            <p14:sldId id="508"/>
            <p14:sldId id="510"/>
            <p14:sldId id="511"/>
            <p14:sldId id="512"/>
            <p14:sldId id="516"/>
            <p14:sldId id="532"/>
            <p14:sldId id="521"/>
            <p14:sldId id="514"/>
            <p14:sldId id="518"/>
            <p14:sldId id="519"/>
            <p14:sldId id="513"/>
            <p14:sldId id="522"/>
            <p14:sldId id="524"/>
            <p14:sldId id="523"/>
            <p14:sldId id="527"/>
            <p14:sldId id="528"/>
            <p14:sldId id="526"/>
            <p14:sldId id="529"/>
            <p14:sldId id="531"/>
            <p14:sldId id="539"/>
            <p14:sldId id="534"/>
            <p14:sldId id="535"/>
            <p14:sldId id="536"/>
            <p14:sldId id="533"/>
            <p14:sldId id="530"/>
            <p14:sldId id="537"/>
            <p14:sldId id="587"/>
            <p14:sldId id="597"/>
            <p14:sldId id="540"/>
            <p14:sldId id="541"/>
            <p14:sldId id="588"/>
            <p14:sldId id="543"/>
            <p14:sldId id="589"/>
            <p14:sldId id="595"/>
            <p14:sldId id="590"/>
            <p14:sldId id="591"/>
            <p14:sldId id="593"/>
            <p14:sldId id="594"/>
            <p14:sldId id="596"/>
          </p14:sldIdLst>
        </p14:section>
      </p14:sectionLst>
    </p:ext>
    <p:ext uri="{EFAFB233-063F-42B5-8137-9DF3F51BA10A}">
      <p15:sldGuideLst xmlns:p15="http://schemas.microsoft.com/office/powerpoint/2012/main">
        <p15:guide id="1" orient="horz" pos="1434" userDrawn="1">
          <p15:clr>
            <a:srgbClr val="A4A3A4"/>
          </p15:clr>
        </p15:guide>
        <p15:guide id="2" orient="horz" pos="2568" userDrawn="1">
          <p15:clr>
            <a:srgbClr val="A4A3A4"/>
          </p15:clr>
        </p15:guide>
        <p15:guide id="3" pos="5896" userDrawn="1">
          <p15:clr>
            <a:srgbClr val="A4A3A4"/>
          </p15:clr>
        </p15:guide>
        <p15:guide id="4" pos="1905"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iannis Mourouzides" initials="YM" lastIdx="1" clrIdx="0">
    <p:extLst>
      <p:ext uri="{19B8F6BF-5375-455C-9EA6-DF929625EA0E}">
        <p15:presenceInfo xmlns:p15="http://schemas.microsoft.com/office/powerpoint/2012/main" userId="S::yiannis_mo@hrdauth.org.cy::5df408e9-9d17-4abd-87b0-c036b8ae2cc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D2DB9"/>
    <a:srgbClr val="009900"/>
    <a:srgbClr val="FF0000"/>
    <a:srgbClr val="99FF33"/>
    <a:srgbClr val="C0BC0A"/>
    <a:srgbClr val="FF3399"/>
    <a:srgbClr val="CC0099"/>
    <a:srgbClr val="0066FF"/>
    <a:srgbClr val="000080"/>
    <a:srgbClr val="E9FF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95" autoAdjust="0"/>
    <p:restoredTop sz="97707" autoAdjust="0"/>
  </p:normalViewPr>
  <p:slideViewPr>
    <p:cSldViewPr showGuides="1">
      <p:cViewPr varScale="1">
        <p:scale>
          <a:sx n="104" d="100"/>
          <a:sy n="104" d="100"/>
        </p:scale>
        <p:origin x="138" y="234"/>
      </p:cViewPr>
      <p:guideLst>
        <p:guide orient="horz" pos="1434"/>
        <p:guide orient="horz" pos="2568"/>
        <p:guide pos="5896"/>
        <p:guide pos="1905"/>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Lst>
  </p:outlineViewPr>
  <p:notesTextViewPr>
    <p:cViewPr>
      <p:scale>
        <a:sx n="100" d="100"/>
        <a:sy n="100" d="100"/>
      </p:scale>
      <p:origin x="0" y="0"/>
    </p:cViewPr>
  </p:notesTextViewPr>
  <p:sorterViewPr>
    <p:cViewPr>
      <p:scale>
        <a:sx n="66" d="100"/>
        <a:sy n="66" d="100"/>
      </p:scale>
      <p:origin x="0" y="402"/>
    </p:cViewPr>
  </p:sorterViewPr>
  <p:notesViewPr>
    <p:cSldViewPr showGuides="1">
      <p:cViewPr varScale="1">
        <p:scale>
          <a:sx n="80" d="100"/>
          <a:sy n="80" d="100"/>
        </p:scale>
        <p:origin x="4014"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3" Type="http://schemas.openxmlformats.org/officeDocument/2006/relationships/slide" Target="slides/slide16.xml"/><Relationship Id="rId18" Type="http://schemas.openxmlformats.org/officeDocument/2006/relationships/slide" Target="slides/slide21.xml"/><Relationship Id="rId26" Type="http://schemas.openxmlformats.org/officeDocument/2006/relationships/slide" Target="slides/slide29.xml"/><Relationship Id="rId39" Type="http://schemas.openxmlformats.org/officeDocument/2006/relationships/slide" Target="slides/slide42.xml"/><Relationship Id="rId3" Type="http://schemas.openxmlformats.org/officeDocument/2006/relationships/slide" Target="slides/slide6.xml"/><Relationship Id="rId21" Type="http://schemas.openxmlformats.org/officeDocument/2006/relationships/slide" Target="slides/slide24.xml"/><Relationship Id="rId34" Type="http://schemas.openxmlformats.org/officeDocument/2006/relationships/slide" Target="slides/slide37.xml"/><Relationship Id="rId42" Type="http://schemas.openxmlformats.org/officeDocument/2006/relationships/slide" Target="slides/slide45.xml"/><Relationship Id="rId47" Type="http://schemas.openxmlformats.org/officeDocument/2006/relationships/slide" Target="slides/slide50.xml"/><Relationship Id="rId50" Type="http://schemas.openxmlformats.org/officeDocument/2006/relationships/slide" Target="slides/slide53.xml"/><Relationship Id="rId7" Type="http://schemas.openxmlformats.org/officeDocument/2006/relationships/slide" Target="slides/slide10.xml"/><Relationship Id="rId12" Type="http://schemas.openxmlformats.org/officeDocument/2006/relationships/slide" Target="slides/slide15.xml"/><Relationship Id="rId17" Type="http://schemas.openxmlformats.org/officeDocument/2006/relationships/slide" Target="slides/slide20.xml"/><Relationship Id="rId25" Type="http://schemas.openxmlformats.org/officeDocument/2006/relationships/slide" Target="slides/slide28.xml"/><Relationship Id="rId33" Type="http://schemas.openxmlformats.org/officeDocument/2006/relationships/slide" Target="slides/slide36.xml"/><Relationship Id="rId38" Type="http://schemas.openxmlformats.org/officeDocument/2006/relationships/slide" Target="slides/slide41.xml"/><Relationship Id="rId46" Type="http://schemas.openxmlformats.org/officeDocument/2006/relationships/slide" Target="slides/slide49.xml"/><Relationship Id="rId2" Type="http://schemas.openxmlformats.org/officeDocument/2006/relationships/slide" Target="slides/slide5.xml"/><Relationship Id="rId16" Type="http://schemas.openxmlformats.org/officeDocument/2006/relationships/slide" Target="slides/slide19.xml"/><Relationship Id="rId20" Type="http://schemas.openxmlformats.org/officeDocument/2006/relationships/slide" Target="slides/slide23.xml"/><Relationship Id="rId29" Type="http://schemas.openxmlformats.org/officeDocument/2006/relationships/slide" Target="slides/slide32.xml"/><Relationship Id="rId41" Type="http://schemas.openxmlformats.org/officeDocument/2006/relationships/slide" Target="slides/slide44.xml"/><Relationship Id="rId54" Type="http://schemas.openxmlformats.org/officeDocument/2006/relationships/slide" Target="slides/slide57.xml"/><Relationship Id="rId1" Type="http://schemas.openxmlformats.org/officeDocument/2006/relationships/slide" Target="slides/slide4.xml"/><Relationship Id="rId6" Type="http://schemas.openxmlformats.org/officeDocument/2006/relationships/slide" Target="slides/slide9.xml"/><Relationship Id="rId11" Type="http://schemas.openxmlformats.org/officeDocument/2006/relationships/slide" Target="slides/slide14.xml"/><Relationship Id="rId24" Type="http://schemas.openxmlformats.org/officeDocument/2006/relationships/slide" Target="slides/slide27.xml"/><Relationship Id="rId32" Type="http://schemas.openxmlformats.org/officeDocument/2006/relationships/slide" Target="slides/slide35.xml"/><Relationship Id="rId37" Type="http://schemas.openxmlformats.org/officeDocument/2006/relationships/slide" Target="slides/slide40.xml"/><Relationship Id="rId40" Type="http://schemas.openxmlformats.org/officeDocument/2006/relationships/slide" Target="slides/slide43.xml"/><Relationship Id="rId45" Type="http://schemas.openxmlformats.org/officeDocument/2006/relationships/slide" Target="slides/slide48.xml"/><Relationship Id="rId53" Type="http://schemas.openxmlformats.org/officeDocument/2006/relationships/slide" Target="slides/slide56.xml"/><Relationship Id="rId5" Type="http://schemas.openxmlformats.org/officeDocument/2006/relationships/slide" Target="slides/slide8.xml"/><Relationship Id="rId15" Type="http://schemas.openxmlformats.org/officeDocument/2006/relationships/slide" Target="slides/slide18.xml"/><Relationship Id="rId23" Type="http://schemas.openxmlformats.org/officeDocument/2006/relationships/slide" Target="slides/slide26.xml"/><Relationship Id="rId28" Type="http://schemas.openxmlformats.org/officeDocument/2006/relationships/slide" Target="slides/slide31.xml"/><Relationship Id="rId36" Type="http://schemas.openxmlformats.org/officeDocument/2006/relationships/slide" Target="slides/slide39.xml"/><Relationship Id="rId49" Type="http://schemas.openxmlformats.org/officeDocument/2006/relationships/slide" Target="slides/slide52.xml"/><Relationship Id="rId10" Type="http://schemas.openxmlformats.org/officeDocument/2006/relationships/slide" Target="slides/slide13.xml"/><Relationship Id="rId19" Type="http://schemas.openxmlformats.org/officeDocument/2006/relationships/slide" Target="slides/slide22.xml"/><Relationship Id="rId31" Type="http://schemas.openxmlformats.org/officeDocument/2006/relationships/slide" Target="slides/slide34.xml"/><Relationship Id="rId44" Type="http://schemas.openxmlformats.org/officeDocument/2006/relationships/slide" Target="slides/slide47.xml"/><Relationship Id="rId52" Type="http://schemas.openxmlformats.org/officeDocument/2006/relationships/slide" Target="slides/slide55.xml"/><Relationship Id="rId4" Type="http://schemas.openxmlformats.org/officeDocument/2006/relationships/slide" Target="slides/slide7.xml"/><Relationship Id="rId9" Type="http://schemas.openxmlformats.org/officeDocument/2006/relationships/slide" Target="slides/slide12.xml"/><Relationship Id="rId14" Type="http://schemas.openxmlformats.org/officeDocument/2006/relationships/slide" Target="slides/slide17.xml"/><Relationship Id="rId22" Type="http://schemas.openxmlformats.org/officeDocument/2006/relationships/slide" Target="slides/slide25.xml"/><Relationship Id="rId27" Type="http://schemas.openxmlformats.org/officeDocument/2006/relationships/slide" Target="slides/slide30.xml"/><Relationship Id="rId30" Type="http://schemas.openxmlformats.org/officeDocument/2006/relationships/slide" Target="slides/slide33.xml"/><Relationship Id="rId35" Type="http://schemas.openxmlformats.org/officeDocument/2006/relationships/slide" Target="slides/slide38.xml"/><Relationship Id="rId43" Type="http://schemas.openxmlformats.org/officeDocument/2006/relationships/slide" Target="slides/slide46.xml"/><Relationship Id="rId48" Type="http://schemas.openxmlformats.org/officeDocument/2006/relationships/slide" Target="slides/slide51.xml"/><Relationship Id="rId8" Type="http://schemas.openxmlformats.org/officeDocument/2006/relationships/slide" Target="slides/slide11.xml"/><Relationship Id="rId51"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3" y="2"/>
            <a:ext cx="2944813" cy="496889"/>
          </a:xfrm>
          <a:prstGeom prst="rect">
            <a:avLst/>
          </a:prstGeom>
          <a:noFill/>
          <a:ln w="9525">
            <a:noFill/>
            <a:miter lim="800000"/>
            <a:headEnd/>
            <a:tailEnd/>
          </a:ln>
          <a:effectLst/>
        </p:spPr>
        <p:txBody>
          <a:bodyPr vert="horz" wrap="square" lIns="92625" tIns="46312" rIns="92625" bIns="46312" numCol="1" anchor="t" anchorCtr="0" compatLnSpc="1">
            <a:prstTxWarp prst="textNoShape">
              <a:avLst/>
            </a:prstTxWarp>
          </a:bodyPr>
          <a:lstStyle>
            <a:lvl1pPr defTabSz="926201">
              <a:defRPr sz="1200">
                <a:latin typeface="Times New Roman" charset="0"/>
                <a:cs typeface="+mn-cs"/>
              </a:defRPr>
            </a:lvl1pPr>
          </a:lstStyle>
          <a:p>
            <a:pPr>
              <a:defRPr/>
            </a:pPr>
            <a:endParaRPr lang="en-GB"/>
          </a:p>
        </p:txBody>
      </p:sp>
      <p:sp>
        <p:nvSpPr>
          <p:cNvPr id="35843" name="Rectangle 3"/>
          <p:cNvSpPr>
            <a:spLocks noGrp="1" noChangeArrowheads="1"/>
          </p:cNvSpPr>
          <p:nvPr>
            <p:ph type="dt" sz="quarter" idx="1"/>
          </p:nvPr>
        </p:nvSpPr>
        <p:spPr bwMode="auto">
          <a:xfrm>
            <a:off x="3852865" y="2"/>
            <a:ext cx="2944812" cy="496889"/>
          </a:xfrm>
          <a:prstGeom prst="rect">
            <a:avLst/>
          </a:prstGeom>
          <a:noFill/>
          <a:ln w="9525">
            <a:noFill/>
            <a:miter lim="800000"/>
            <a:headEnd/>
            <a:tailEnd/>
          </a:ln>
          <a:effectLst/>
        </p:spPr>
        <p:txBody>
          <a:bodyPr vert="horz" wrap="square" lIns="92625" tIns="46312" rIns="92625" bIns="46312" numCol="1" anchor="t" anchorCtr="0" compatLnSpc="1">
            <a:prstTxWarp prst="textNoShape">
              <a:avLst/>
            </a:prstTxWarp>
          </a:bodyPr>
          <a:lstStyle>
            <a:lvl1pPr algn="r" defTabSz="926201">
              <a:defRPr sz="1200">
                <a:latin typeface="Times New Roman" charset="0"/>
                <a:cs typeface="+mn-cs"/>
              </a:defRPr>
            </a:lvl1pPr>
          </a:lstStyle>
          <a:p>
            <a:pPr>
              <a:defRPr/>
            </a:pPr>
            <a:endParaRPr lang="en-GB"/>
          </a:p>
        </p:txBody>
      </p:sp>
      <p:sp>
        <p:nvSpPr>
          <p:cNvPr id="35844" name="Rectangle 4"/>
          <p:cNvSpPr>
            <a:spLocks noGrp="1" noChangeArrowheads="1"/>
          </p:cNvSpPr>
          <p:nvPr>
            <p:ph type="ftr" sz="quarter" idx="2"/>
          </p:nvPr>
        </p:nvSpPr>
        <p:spPr bwMode="auto">
          <a:xfrm>
            <a:off x="3" y="9429750"/>
            <a:ext cx="2944813" cy="496889"/>
          </a:xfrm>
          <a:prstGeom prst="rect">
            <a:avLst/>
          </a:prstGeom>
          <a:noFill/>
          <a:ln w="9525">
            <a:noFill/>
            <a:miter lim="800000"/>
            <a:headEnd/>
            <a:tailEnd/>
          </a:ln>
          <a:effectLst/>
        </p:spPr>
        <p:txBody>
          <a:bodyPr vert="horz" wrap="square" lIns="92625" tIns="46312" rIns="92625" bIns="46312" numCol="1" anchor="b" anchorCtr="0" compatLnSpc="1">
            <a:prstTxWarp prst="textNoShape">
              <a:avLst/>
            </a:prstTxWarp>
          </a:bodyPr>
          <a:lstStyle>
            <a:lvl1pPr defTabSz="926201">
              <a:defRPr sz="1200">
                <a:latin typeface="Times New Roman" charset="0"/>
                <a:cs typeface="+mn-cs"/>
              </a:defRPr>
            </a:lvl1pPr>
          </a:lstStyle>
          <a:p>
            <a:pPr>
              <a:defRPr/>
            </a:pPr>
            <a:endParaRPr lang="en-GB"/>
          </a:p>
        </p:txBody>
      </p:sp>
      <p:sp>
        <p:nvSpPr>
          <p:cNvPr id="35845" name="Rectangle 5"/>
          <p:cNvSpPr>
            <a:spLocks noGrp="1" noChangeArrowheads="1"/>
          </p:cNvSpPr>
          <p:nvPr>
            <p:ph type="sldNum" sz="quarter" idx="3"/>
          </p:nvPr>
        </p:nvSpPr>
        <p:spPr bwMode="auto">
          <a:xfrm>
            <a:off x="3852865" y="9429750"/>
            <a:ext cx="2944812" cy="496889"/>
          </a:xfrm>
          <a:prstGeom prst="rect">
            <a:avLst/>
          </a:prstGeom>
          <a:noFill/>
          <a:ln w="9525">
            <a:noFill/>
            <a:miter lim="800000"/>
            <a:headEnd/>
            <a:tailEnd/>
          </a:ln>
          <a:effectLst/>
        </p:spPr>
        <p:txBody>
          <a:bodyPr vert="horz" wrap="square" lIns="92625" tIns="46312" rIns="92625" bIns="46312" numCol="1" anchor="b" anchorCtr="0" compatLnSpc="1">
            <a:prstTxWarp prst="textNoShape">
              <a:avLst/>
            </a:prstTxWarp>
          </a:bodyPr>
          <a:lstStyle>
            <a:lvl1pPr algn="r" defTabSz="926201">
              <a:defRPr sz="1200">
                <a:latin typeface="Times New Roman" charset="0"/>
                <a:cs typeface="+mn-cs"/>
              </a:defRPr>
            </a:lvl1pPr>
          </a:lstStyle>
          <a:p>
            <a:pPr>
              <a:defRPr/>
            </a:pPr>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050"/>
          <p:cNvSpPr>
            <a:spLocks noGrp="1" noChangeArrowheads="1"/>
          </p:cNvSpPr>
          <p:nvPr>
            <p:ph type="hdr" sz="quarter"/>
          </p:nvPr>
        </p:nvSpPr>
        <p:spPr bwMode="auto">
          <a:xfrm>
            <a:off x="0" y="1"/>
            <a:ext cx="2984500" cy="534988"/>
          </a:xfrm>
          <a:prstGeom prst="rect">
            <a:avLst/>
          </a:prstGeom>
          <a:noFill/>
          <a:ln w="9525">
            <a:noFill/>
            <a:miter lim="800000"/>
            <a:headEnd/>
            <a:tailEnd/>
          </a:ln>
          <a:effectLst/>
        </p:spPr>
        <p:txBody>
          <a:bodyPr vert="horz" wrap="square" lIns="91665" tIns="45833" rIns="91665" bIns="45833" numCol="1" anchor="t" anchorCtr="0" compatLnSpc="1">
            <a:prstTxWarp prst="textNoShape">
              <a:avLst/>
            </a:prstTxWarp>
          </a:bodyPr>
          <a:lstStyle>
            <a:lvl1pPr>
              <a:defRPr sz="1200">
                <a:latin typeface="Times New Roman" charset="0"/>
                <a:cs typeface="+mn-cs"/>
              </a:defRPr>
            </a:lvl1pPr>
          </a:lstStyle>
          <a:p>
            <a:pPr>
              <a:defRPr/>
            </a:pPr>
            <a:endParaRPr lang="en-GB"/>
          </a:p>
        </p:txBody>
      </p:sp>
      <p:sp>
        <p:nvSpPr>
          <p:cNvPr id="156675" name="Rectangle 2051"/>
          <p:cNvSpPr>
            <a:spLocks noGrp="1" noChangeArrowheads="1"/>
          </p:cNvSpPr>
          <p:nvPr>
            <p:ph type="dt" idx="1"/>
          </p:nvPr>
        </p:nvSpPr>
        <p:spPr bwMode="auto">
          <a:xfrm>
            <a:off x="3825876" y="1"/>
            <a:ext cx="2984500" cy="534988"/>
          </a:xfrm>
          <a:prstGeom prst="rect">
            <a:avLst/>
          </a:prstGeom>
          <a:noFill/>
          <a:ln w="9525">
            <a:noFill/>
            <a:miter lim="800000"/>
            <a:headEnd/>
            <a:tailEnd/>
          </a:ln>
          <a:effectLst/>
        </p:spPr>
        <p:txBody>
          <a:bodyPr vert="horz" wrap="square" lIns="91665" tIns="45833" rIns="91665" bIns="45833" numCol="1" anchor="t" anchorCtr="0" compatLnSpc="1">
            <a:prstTxWarp prst="textNoShape">
              <a:avLst/>
            </a:prstTxWarp>
          </a:bodyPr>
          <a:lstStyle>
            <a:lvl1pPr algn="r">
              <a:defRPr sz="1200">
                <a:latin typeface="Times New Roman" charset="0"/>
                <a:cs typeface="+mn-cs"/>
              </a:defRPr>
            </a:lvl1pPr>
          </a:lstStyle>
          <a:p>
            <a:pPr>
              <a:defRPr/>
            </a:pPr>
            <a:endParaRPr lang="en-GB"/>
          </a:p>
        </p:txBody>
      </p:sp>
      <p:sp>
        <p:nvSpPr>
          <p:cNvPr id="17412" name="Rectangle 2052"/>
          <p:cNvSpPr>
            <a:spLocks noGrp="1" noRot="1" noChangeAspect="1" noChangeArrowheads="1" noTextEdit="1"/>
          </p:cNvSpPr>
          <p:nvPr>
            <p:ph type="sldImg" idx="2"/>
          </p:nvPr>
        </p:nvSpPr>
        <p:spPr bwMode="auto">
          <a:xfrm>
            <a:off x="79375" y="762000"/>
            <a:ext cx="6651625" cy="3741738"/>
          </a:xfrm>
          <a:prstGeom prst="rect">
            <a:avLst/>
          </a:prstGeom>
          <a:noFill/>
          <a:ln w="9525">
            <a:solidFill>
              <a:srgbClr val="000000"/>
            </a:solidFill>
            <a:miter lim="800000"/>
            <a:headEnd/>
            <a:tailEnd/>
          </a:ln>
        </p:spPr>
      </p:sp>
      <p:sp>
        <p:nvSpPr>
          <p:cNvPr id="156677" name="Rectangle 2053"/>
          <p:cNvSpPr>
            <a:spLocks noGrp="1" noChangeArrowheads="1"/>
          </p:cNvSpPr>
          <p:nvPr>
            <p:ph type="body" sz="quarter" idx="3"/>
          </p:nvPr>
        </p:nvSpPr>
        <p:spPr bwMode="auto">
          <a:xfrm>
            <a:off x="917578" y="4733927"/>
            <a:ext cx="4975225" cy="4429125"/>
          </a:xfrm>
          <a:prstGeom prst="rect">
            <a:avLst/>
          </a:prstGeom>
          <a:noFill/>
          <a:ln w="9525">
            <a:noFill/>
            <a:miter lim="800000"/>
            <a:headEnd/>
            <a:tailEnd/>
          </a:ln>
          <a:effectLst/>
        </p:spPr>
        <p:txBody>
          <a:bodyPr vert="horz" wrap="square" lIns="91665" tIns="45833" rIns="91665" bIns="45833"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6678" name="Rectangle 2054"/>
          <p:cNvSpPr>
            <a:spLocks noGrp="1" noChangeArrowheads="1"/>
          </p:cNvSpPr>
          <p:nvPr>
            <p:ph type="ftr" sz="quarter" idx="4"/>
          </p:nvPr>
        </p:nvSpPr>
        <p:spPr bwMode="auto">
          <a:xfrm>
            <a:off x="0" y="9391651"/>
            <a:ext cx="2984500" cy="534988"/>
          </a:xfrm>
          <a:prstGeom prst="rect">
            <a:avLst/>
          </a:prstGeom>
          <a:noFill/>
          <a:ln w="9525">
            <a:noFill/>
            <a:miter lim="800000"/>
            <a:headEnd/>
            <a:tailEnd/>
          </a:ln>
          <a:effectLst/>
        </p:spPr>
        <p:txBody>
          <a:bodyPr vert="horz" wrap="square" lIns="91665" tIns="45833" rIns="91665" bIns="45833" numCol="1" anchor="b" anchorCtr="0" compatLnSpc="1">
            <a:prstTxWarp prst="textNoShape">
              <a:avLst/>
            </a:prstTxWarp>
          </a:bodyPr>
          <a:lstStyle>
            <a:lvl1pPr>
              <a:defRPr sz="1200">
                <a:latin typeface="Times New Roman" charset="0"/>
                <a:cs typeface="+mn-cs"/>
              </a:defRPr>
            </a:lvl1pPr>
          </a:lstStyle>
          <a:p>
            <a:pPr>
              <a:defRPr/>
            </a:pPr>
            <a:endParaRPr lang="en-GB"/>
          </a:p>
        </p:txBody>
      </p:sp>
      <p:sp>
        <p:nvSpPr>
          <p:cNvPr id="156679" name="Rectangle 2055"/>
          <p:cNvSpPr>
            <a:spLocks noGrp="1" noChangeArrowheads="1"/>
          </p:cNvSpPr>
          <p:nvPr>
            <p:ph type="sldNum" sz="quarter" idx="5"/>
          </p:nvPr>
        </p:nvSpPr>
        <p:spPr bwMode="auto">
          <a:xfrm>
            <a:off x="3825876" y="9391651"/>
            <a:ext cx="2984500" cy="534988"/>
          </a:xfrm>
          <a:prstGeom prst="rect">
            <a:avLst/>
          </a:prstGeom>
          <a:noFill/>
          <a:ln w="9525">
            <a:noFill/>
            <a:miter lim="800000"/>
            <a:headEnd/>
            <a:tailEnd/>
          </a:ln>
          <a:effectLst/>
        </p:spPr>
        <p:txBody>
          <a:bodyPr vert="horz" wrap="square" lIns="91665" tIns="45833" rIns="91665" bIns="45833" numCol="1" anchor="b" anchorCtr="0" compatLnSpc="1">
            <a:prstTxWarp prst="textNoShape">
              <a:avLst/>
            </a:prstTxWarp>
          </a:bodyPr>
          <a:lstStyle>
            <a:lvl1pPr algn="r">
              <a:defRPr sz="1200">
                <a:latin typeface="Times New Roman" charset="0"/>
                <a:cs typeface="+mn-cs"/>
              </a:defRPr>
            </a:lvl1pPr>
          </a:lstStyle>
          <a:p>
            <a:pPr>
              <a:defRPr/>
            </a:pPr>
            <a:fld id="{160A8EED-200E-4FBB-9A43-4CD4BD4F44E0}" type="slidenum">
              <a:rPr lang="en-GB"/>
              <a:pPr>
                <a:defRPr/>
              </a:pPr>
              <a:t>‹#›</a:t>
            </a:fld>
            <a:endParaRPr lang="en-GB"/>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62000"/>
            <a:ext cx="6651625" cy="3741738"/>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60782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558236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258441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82040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65593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216154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38119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351481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651321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921087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19821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32572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434062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7612156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987314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766261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1491203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4428358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3343816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137576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141293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441182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0058350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196473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924016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0399208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866081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0384823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866288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6302775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1151698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025399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363742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1493694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1650099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462569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6987481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659324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0549449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4596146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2637349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3083505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69103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872634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767037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459403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015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046071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054194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2087768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6427651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37755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739887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078359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670433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674274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8CCA812-8130-4EB8-A78A-201E96C0BC9A}"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B8C15E5-8B5B-4D44-A8EF-5A31ED1A045A}"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473C75E-6A45-4C68-8831-5DD744DEC7FA}"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l-G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baseline="0">
                <a:solidFill>
                  <a:schemeClr val="bg1"/>
                </a:solidFill>
                <a:latin typeface="Calibri" panose="020F0502020204030204" pitchFamily="34" charset="0"/>
              </a:defRPr>
            </a:lvl1pPr>
          </a:lstStyle>
          <a:p>
            <a:pPr>
              <a:defRPr/>
            </a:pPr>
            <a:fld id="{396880B1-9F98-4979-B131-D90DE2358322}" type="slidenum">
              <a:rPr lang="en-GB" smtClean="0"/>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043CD9B-495B-4980-89CD-F881222D75E6}"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1D19F98-1755-4B74-8326-9DCCF34DB38F}"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78413E8-1B25-48C7-B597-0C22E17FF147}"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5155BC96-77AA-44BD-B14A-4F04A5EAF3C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F30D1C7C-AD7D-41E7-93C9-2D168F4B651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3BC2504-F676-4EE6-A5D4-51B1BBBCA29F}"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61C2AF3-6EDC-41EC-816F-2118D866E6CF}"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5363"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cs typeface="+mn-cs"/>
              </a:defRPr>
            </a:lvl1pPr>
          </a:lstStyle>
          <a:p>
            <a:pPr>
              <a:defRPr/>
            </a:pPr>
            <a:endParaRPr lang="en-GB"/>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cs typeface="+mn-cs"/>
              </a:defRPr>
            </a:lvl1pPr>
          </a:lstStyle>
          <a:p>
            <a:pPr>
              <a:defRPr/>
            </a:pPr>
            <a:endParaRPr lang="en-GB"/>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cs typeface="+mn-cs"/>
              </a:defRPr>
            </a:lvl1pPr>
          </a:lstStyle>
          <a:p>
            <a:pPr>
              <a:defRPr/>
            </a:pPr>
            <a:fld id="{05EF1AE9-CE34-45D5-8D49-10EC2C1009E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png"/><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png"/><Relationship Id="rId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png"/><Relationship Id="rId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2.png"/><Relationship Id="rId4"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2.png"/><Relationship Id="rId4" Type="http://schemas.openxmlformats.org/officeDocument/2006/relationships/oleObject" Target="../embeddings/oleObject13.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2.png"/><Relationship Id="rId4"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png"/><Relationship Id="rId4" Type="http://schemas.openxmlformats.org/officeDocument/2006/relationships/oleObject" Target="../embeddings/oleObject15.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png"/><Relationship Id="rId4" Type="http://schemas.openxmlformats.org/officeDocument/2006/relationships/oleObject" Target="../embeddings/oleObject16.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png"/><Relationship Id="rId4" Type="http://schemas.openxmlformats.org/officeDocument/2006/relationships/oleObject" Target="../embeddings/oleObject17.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png"/><Relationship Id="rId4" Type="http://schemas.openxmlformats.org/officeDocument/2006/relationships/oleObject" Target="../embeddings/oleObject18.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2.png"/><Relationship Id="rId4" Type="http://schemas.openxmlformats.org/officeDocument/2006/relationships/oleObject" Target="../embeddings/oleObject19.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2.png"/><Relationship Id="rId4" Type="http://schemas.openxmlformats.org/officeDocument/2006/relationships/oleObject" Target="../embeddings/oleObject20.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2.png"/><Relationship Id="rId4" Type="http://schemas.openxmlformats.org/officeDocument/2006/relationships/oleObject" Target="../embeddings/oleObject21.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2.png"/><Relationship Id="rId4" Type="http://schemas.openxmlformats.org/officeDocument/2006/relationships/oleObject" Target="../embeddings/oleObject22.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2.png"/><Relationship Id="rId4" Type="http://schemas.openxmlformats.org/officeDocument/2006/relationships/oleObject" Target="../embeddings/oleObject23.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2.png"/><Relationship Id="rId4" Type="http://schemas.openxmlformats.org/officeDocument/2006/relationships/oleObject" Target="../embeddings/oleObject24.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2.png"/><Relationship Id="rId4" Type="http://schemas.openxmlformats.org/officeDocument/2006/relationships/oleObject" Target="../embeddings/oleObject25.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2.png"/><Relationship Id="rId4" Type="http://schemas.openxmlformats.org/officeDocument/2006/relationships/oleObject" Target="../embeddings/oleObject26.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2.png"/><Relationship Id="rId4" Type="http://schemas.openxmlformats.org/officeDocument/2006/relationships/oleObject" Target="../embeddings/oleObject27.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2.png"/><Relationship Id="rId4" Type="http://schemas.openxmlformats.org/officeDocument/2006/relationships/oleObject" Target="../embeddings/oleObject28.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image" Target="../media/image2.png"/><Relationship Id="rId4" Type="http://schemas.openxmlformats.org/officeDocument/2006/relationships/oleObject" Target="../embeddings/oleObject29.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image" Target="../media/image2.png"/><Relationship Id="rId4" Type="http://schemas.openxmlformats.org/officeDocument/2006/relationships/oleObject" Target="../embeddings/oleObject30.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image" Target="../media/image2.png"/><Relationship Id="rId4" Type="http://schemas.openxmlformats.org/officeDocument/2006/relationships/oleObject" Target="../embeddings/oleObject31.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32.vml"/><Relationship Id="rId5" Type="http://schemas.openxmlformats.org/officeDocument/2006/relationships/image" Target="../media/image2.png"/><Relationship Id="rId4" Type="http://schemas.openxmlformats.org/officeDocument/2006/relationships/oleObject" Target="../embeddings/oleObject32.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33.vml"/><Relationship Id="rId5" Type="http://schemas.openxmlformats.org/officeDocument/2006/relationships/image" Target="../media/image2.png"/><Relationship Id="rId4" Type="http://schemas.openxmlformats.org/officeDocument/2006/relationships/oleObject" Target="../embeddings/oleObject33.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34.vml"/><Relationship Id="rId5" Type="http://schemas.openxmlformats.org/officeDocument/2006/relationships/image" Target="../media/image2.png"/><Relationship Id="rId4" Type="http://schemas.openxmlformats.org/officeDocument/2006/relationships/oleObject" Target="../embeddings/oleObject34.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35.vml"/><Relationship Id="rId5" Type="http://schemas.openxmlformats.org/officeDocument/2006/relationships/image" Target="../media/image2.png"/><Relationship Id="rId4" Type="http://schemas.openxmlformats.org/officeDocument/2006/relationships/oleObject" Target="../embeddings/oleObject35.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36.vml"/><Relationship Id="rId5" Type="http://schemas.openxmlformats.org/officeDocument/2006/relationships/image" Target="../media/image2.png"/><Relationship Id="rId4" Type="http://schemas.openxmlformats.org/officeDocument/2006/relationships/oleObject" Target="../embeddings/oleObject36.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37.vml"/><Relationship Id="rId5" Type="http://schemas.openxmlformats.org/officeDocument/2006/relationships/image" Target="../media/image2.png"/><Relationship Id="rId4" Type="http://schemas.openxmlformats.org/officeDocument/2006/relationships/oleObject" Target="../embeddings/oleObject37.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38.vml"/><Relationship Id="rId5" Type="http://schemas.openxmlformats.org/officeDocument/2006/relationships/image" Target="../media/image2.png"/><Relationship Id="rId4" Type="http://schemas.openxmlformats.org/officeDocument/2006/relationships/oleObject" Target="../embeddings/oleObject38.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png"/><Relationship Id="rId4" Type="http://schemas.openxmlformats.org/officeDocument/2006/relationships/oleObject" Target="../embeddings/oleObject3.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39.vml"/><Relationship Id="rId5" Type="http://schemas.openxmlformats.org/officeDocument/2006/relationships/image" Target="../media/image2.png"/><Relationship Id="rId4" Type="http://schemas.openxmlformats.org/officeDocument/2006/relationships/oleObject" Target="../embeddings/oleObject39.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40.vml"/><Relationship Id="rId5" Type="http://schemas.openxmlformats.org/officeDocument/2006/relationships/image" Target="../media/image2.png"/><Relationship Id="rId4" Type="http://schemas.openxmlformats.org/officeDocument/2006/relationships/oleObject" Target="../embeddings/oleObject40.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41.vml"/><Relationship Id="rId5" Type="http://schemas.openxmlformats.org/officeDocument/2006/relationships/image" Target="../media/image2.png"/><Relationship Id="rId4" Type="http://schemas.openxmlformats.org/officeDocument/2006/relationships/oleObject" Target="../embeddings/oleObject41.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42.vml"/><Relationship Id="rId5" Type="http://schemas.openxmlformats.org/officeDocument/2006/relationships/image" Target="../media/image2.png"/><Relationship Id="rId4" Type="http://schemas.openxmlformats.org/officeDocument/2006/relationships/oleObject" Target="../embeddings/oleObject42.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43.vml"/><Relationship Id="rId5" Type="http://schemas.openxmlformats.org/officeDocument/2006/relationships/image" Target="../media/image2.png"/><Relationship Id="rId4" Type="http://schemas.openxmlformats.org/officeDocument/2006/relationships/oleObject" Target="../embeddings/oleObject43.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44.vml"/><Relationship Id="rId5" Type="http://schemas.openxmlformats.org/officeDocument/2006/relationships/image" Target="../media/image2.png"/><Relationship Id="rId4" Type="http://schemas.openxmlformats.org/officeDocument/2006/relationships/oleObject" Target="../embeddings/oleObject44.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45.vml"/><Relationship Id="rId5" Type="http://schemas.openxmlformats.org/officeDocument/2006/relationships/image" Target="../media/image2.png"/><Relationship Id="rId4" Type="http://schemas.openxmlformats.org/officeDocument/2006/relationships/oleObject" Target="../embeddings/oleObject45.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46.vml"/><Relationship Id="rId5" Type="http://schemas.openxmlformats.org/officeDocument/2006/relationships/image" Target="../media/image2.png"/><Relationship Id="rId4" Type="http://schemas.openxmlformats.org/officeDocument/2006/relationships/oleObject" Target="../embeddings/oleObject46.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47.vml"/><Relationship Id="rId5" Type="http://schemas.openxmlformats.org/officeDocument/2006/relationships/image" Target="../media/image2.png"/><Relationship Id="rId4" Type="http://schemas.openxmlformats.org/officeDocument/2006/relationships/oleObject" Target="../embeddings/oleObject47.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48.vml"/><Relationship Id="rId5" Type="http://schemas.openxmlformats.org/officeDocument/2006/relationships/image" Target="../media/image2.png"/><Relationship Id="rId4" Type="http://schemas.openxmlformats.org/officeDocument/2006/relationships/oleObject" Target="../embeddings/oleObject48.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png"/><Relationship Id="rId4" Type="http://schemas.openxmlformats.org/officeDocument/2006/relationships/oleObject" Target="../embeddings/oleObject4.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49.vml"/><Relationship Id="rId5" Type="http://schemas.openxmlformats.org/officeDocument/2006/relationships/image" Target="../media/image2.png"/><Relationship Id="rId4" Type="http://schemas.openxmlformats.org/officeDocument/2006/relationships/oleObject" Target="../embeddings/oleObject49.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50.vml"/><Relationship Id="rId5" Type="http://schemas.openxmlformats.org/officeDocument/2006/relationships/image" Target="../media/image2.png"/><Relationship Id="rId4" Type="http://schemas.openxmlformats.org/officeDocument/2006/relationships/oleObject" Target="../embeddings/oleObject50.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51.vml"/><Relationship Id="rId5" Type="http://schemas.openxmlformats.org/officeDocument/2006/relationships/image" Target="../media/image2.png"/><Relationship Id="rId4" Type="http://schemas.openxmlformats.org/officeDocument/2006/relationships/oleObject" Target="../embeddings/oleObject51.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52.vml"/><Relationship Id="rId5" Type="http://schemas.openxmlformats.org/officeDocument/2006/relationships/image" Target="../media/image2.png"/><Relationship Id="rId4" Type="http://schemas.openxmlformats.org/officeDocument/2006/relationships/oleObject" Target="../embeddings/oleObject52.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53.vml"/><Relationship Id="rId5" Type="http://schemas.openxmlformats.org/officeDocument/2006/relationships/image" Target="../media/image2.png"/><Relationship Id="rId4" Type="http://schemas.openxmlformats.org/officeDocument/2006/relationships/oleObject" Target="../embeddings/oleObject53.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54.vml"/><Relationship Id="rId5" Type="http://schemas.openxmlformats.org/officeDocument/2006/relationships/image" Target="../media/image2.png"/><Relationship Id="rId4" Type="http://schemas.openxmlformats.org/officeDocument/2006/relationships/oleObject" Target="../embeddings/oleObject54.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55.vml"/><Relationship Id="rId5" Type="http://schemas.openxmlformats.org/officeDocument/2006/relationships/image" Target="../media/image2.png"/><Relationship Id="rId4" Type="http://schemas.openxmlformats.org/officeDocument/2006/relationships/oleObject" Target="../embeddings/oleObject55.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56.vml"/><Relationship Id="rId5" Type="http://schemas.openxmlformats.org/officeDocument/2006/relationships/image" Target="../media/image2.png"/><Relationship Id="rId4" Type="http://schemas.openxmlformats.org/officeDocument/2006/relationships/oleObject" Target="../embeddings/oleObject56.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png"/><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png"/><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png"/><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png"/><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2" descr="Slide1_blue"/>
          <p:cNvPicPr>
            <a:picLocks noChangeAspect="1" noChangeArrowheads="1"/>
          </p:cNvPicPr>
          <p:nvPr/>
        </p:nvPicPr>
        <p:blipFill>
          <a:blip r:embed="rId3" cstate="print"/>
          <a:srcRect/>
          <a:stretch>
            <a:fillRect/>
          </a:stretch>
        </p:blipFill>
        <p:spPr bwMode="auto">
          <a:xfrm>
            <a:off x="0" y="0"/>
            <a:ext cx="12192000" cy="6870700"/>
          </a:xfrm>
          <a:prstGeom prst="rect">
            <a:avLst/>
          </a:prstGeom>
          <a:noFill/>
          <a:ln w="9525">
            <a:noFill/>
            <a:miter lim="800000"/>
            <a:headEnd/>
            <a:tailEnd/>
          </a:ln>
        </p:spPr>
      </p:pic>
      <p:sp>
        <p:nvSpPr>
          <p:cNvPr id="174083" name="Rectangle 3"/>
          <p:cNvSpPr>
            <a:spLocks noGrp="1" noChangeArrowheads="1"/>
          </p:cNvSpPr>
          <p:nvPr>
            <p:ph type="ctrTitle"/>
          </p:nvPr>
        </p:nvSpPr>
        <p:spPr>
          <a:xfrm>
            <a:off x="0" y="413079"/>
            <a:ext cx="12192000" cy="2360613"/>
          </a:xfrm>
        </p:spPr>
        <p:txBody>
          <a:bodyPr/>
          <a:lstStyle/>
          <a:p>
            <a:pPr eaLnBrk="1" hangingPunct="1">
              <a:defRPr/>
            </a:pPr>
            <a:r>
              <a:rPr lang="el-GR" sz="6000" b="1" dirty="0">
                <a:solidFill>
                  <a:schemeClr val="bg1"/>
                </a:solidFill>
                <a:latin typeface="Calibri" panose="020F0502020204030204" pitchFamily="34" charset="0"/>
                <a:cs typeface="Calibri" panose="020F0502020204030204" pitchFamily="34" charset="0"/>
              </a:rPr>
              <a:t>ΕΝΗΜΕΡΩΣΗ ΓΙΑ ΤΑ ΣΧΕΔΙΑ ΤΗΣ ΑνΑΔ</a:t>
            </a:r>
          </a:p>
        </p:txBody>
      </p:sp>
      <p:sp>
        <p:nvSpPr>
          <p:cNvPr id="174084" name="Rectangle 4"/>
          <p:cNvSpPr>
            <a:spLocks noGrp="1" noChangeArrowheads="1"/>
          </p:cNvSpPr>
          <p:nvPr>
            <p:ph type="subTitle" idx="1"/>
          </p:nvPr>
        </p:nvSpPr>
        <p:spPr>
          <a:xfrm>
            <a:off x="0" y="3068960"/>
            <a:ext cx="12192000" cy="1145858"/>
          </a:xfrm>
        </p:spPr>
        <p:txBody>
          <a:bodyPr/>
          <a:lstStyle/>
          <a:p>
            <a:pPr eaLnBrk="1" hangingPunct="1">
              <a:spcBef>
                <a:spcPct val="0"/>
              </a:spcBef>
              <a:defRPr/>
            </a:pPr>
            <a:r>
              <a:rPr lang="el-GR" sz="3600" b="1" dirty="0">
                <a:solidFill>
                  <a:srgbClr val="FFFF00"/>
                </a:solidFill>
                <a:latin typeface="Calibri" panose="020F0502020204030204" pitchFamily="34" charset="0"/>
                <a:cs typeface="Calibri" panose="020F0502020204030204" pitchFamily="34" charset="0"/>
              </a:rPr>
              <a:t>Χαράλαμπος Χαραλάμπους </a:t>
            </a:r>
          </a:p>
          <a:p>
            <a:pPr eaLnBrk="1" hangingPunct="1">
              <a:spcBef>
                <a:spcPct val="0"/>
              </a:spcBef>
              <a:defRPr/>
            </a:pPr>
            <a:r>
              <a:rPr lang="el-GR" sz="3600" b="1" dirty="0">
                <a:solidFill>
                  <a:srgbClr val="FFFF00"/>
                </a:solidFill>
                <a:latin typeface="Calibri" panose="020F0502020204030204" pitchFamily="34" charset="0"/>
                <a:cs typeface="Calibri" panose="020F0502020204030204" pitchFamily="34" charset="0"/>
              </a:rPr>
              <a:t>Λειτουργός Ανθρώπινου Δυναμικού</a:t>
            </a:r>
          </a:p>
          <a:p>
            <a:pPr eaLnBrk="1" hangingPunct="1">
              <a:spcBef>
                <a:spcPct val="0"/>
              </a:spcBef>
              <a:defRPr/>
            </a:pPr>
            <a:endParaRPr lang="en-GB" sz="2100" b="1" dirty="0">
              <a:effectLst>
                <a:outerShdw blurRad="38100" dist="38100" dir="2700000" algn="tl">
                  <a:srgbClr val="C0C0C0"/>
                </a:outerShdw>
              </a:effectLst>
            </a:endParaRPr>
          </a:p>
          <a:p>
            <a:pPr eaLnBrk="1" hangingPunct="1">
              <a:spcBef>
                <a:spcPct val="0"/>
              </a:spcBef>
              <a:defRPr/>
            </a:pPr>
            <a:endParaRPr lang="el-GR" sz="2300" b="1" dirty="0">
              <a:effectLst>
                <a:outerShdw blurRad="38100" dist="38100" dir="2700000" algn="tl">
                  <a:srgbClr val="C0C0C0"/>
                </a:outerShdw>
              </a:effectLst>
            </a:endParaRPr>
          </a:p>
        </p:txBody>
      </p:sp>
      <p:sp>
        <p:nvSpPr>
          <p:cNvPr id="6" name="Rectangle 4"/>
          <p:cNvSpPr txBox="1">
            <a:spLocks noChangeArrowheads="1"/>
          </p:cNvSpPr>
          <p:nvPr/>
        </p:nvSpPr>
        <p:spPr bwMode="auto">
          <a:xfrm>
            <a:off x="3167042" y="6143644"/>
            <a:ext cx="5429288" cy="5000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defRPr/>
            </a:pPr>
            <a:r>
              <a:rPr lang="el-GR" sz="3200" b="1" dirty="0">
                <a:solidFill>
                  <a:srgbClr val="FFFF00"/>
                </a:solidFill>
                <a:latin typeface="Calibri" panose="020F0502020204030204" pitchFamily="34" charset="0"/>
                <a:cs typeface="Calibri" panose="020F0502020204030204" pitchFamily="34" charset="0"/>
              </a:rPr>
              <a:t>9 Νοεμβρίου</a:t>
            </a:r>
            <a:r>
              <a:rPr lang="en-US" sz="3200" b="1" dirty="0">
                <a:solidFill>
                  <a:srgbClr val="FFFF00"/>
                </a:solidFill>
                <a:latin typeface="Calibri" panose="020F0502020204030204" pitchFamily="34" charset="0"/>
                <a:cs typeface="Calibri" panose="020F0502020204030204" pitchFamily="34" charset="0"/>
              </a:rPr>
              <a:t> 20</a:t>
            </a:r>
            <a:r>
              <a:rPr lang="el-GR" sz="3200" b="1" dirty="0">
                <a:solidFill>
                  <a:srgbClr val="FFFF00"/>
                </a:solidFill>
                <a:latin typeface="Calibri" panose="020F0502020204030204" pitchFamily="34" charset="0"/>
                <a:cs typeface="Calibri" panose="020F0502020204030204" pitchFamily="34" charset="0"/>
              </a:rPr>
              <a:t>21</a:t>
            </a:r>
          </a:p>
          <a:p>
            <a:pPr algn="ctr">
              <a:defRPr/>
            </a:pPr>
            <a:endParaRPr lang="en-GB" sz="2100" b="1" kern="0" dirty="0">
              <a:effectLst>
                <a:outerShdw blurRad="38100" dist="38100" dir="2700000" algn="tl">
                  <a:srgbClr val="C0C0C0"/>
                </a:outerShdw>
              </a:effectLst>
              <a:latin typeface="+mn-lt"/>
              <a:cs typeface="+mn-cs"/>
            </a:endParaRPr>
          </a:p>
          <a:p>
            <a:pPr algn="ctr">
              <a:defRPr/>
            </a:pPr>
            <a:endParaRPr lang="el-GR" sz="2300" b="1" kern="0" dirty="0">
              <a:effectLst>
                <a:outerShdw blurRad="38100" dist="38100" dir="2700000" algn="tl">
                  <a:srgbClr val="C0C0C0"/>
                </a:outerShdw>
              </a:effectLst>
              <a:latin typeface="+mn-lt"/>
              <a:cs typeface="+mn-cs"/>
            </a:endParaRPr>
          </a:p>
        </p:txBody>
      </p:sp>
      <p:sp>
        <p:nvSpPr>
          <p:cNvPr id="7" name="Rectangle 4"/>
          <p:cNvSpPr txBox="1">
            <a:spLocks noChangeArrowheads="1"/>
          </p:cNvSpPr>
          <p:nvPr/>
        </p:nvSpPr>
        <p:spPr bwMode="auto">
          <a:xfrm>
            <a:off x="9739338" y="6429396"/>
            <a:ext cx="714380" cy="357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defRPr/>
            </a:pPr>
            <a:endParaRPr lang="en-GB" sz="2100" b="1" kern="0">
              <a:effectLst>
                <a:outerShdw blurRad="38100" dist="38100" dir="2700000" algn="tl">
                  <a:srgbClr val="C0C0C0"/>
                </a:outerShdw>
              </a:effectLst>
              <a:latin typeface="+mn-lt"/>
              <a:cs typeface="+mn-cs"/>
            </a:endParaRPr>
          </a:p>
          <a:p>
            <a:pPr algn="ctr">
              <a:defRPr/>
            </a:pPr>
            <a:endParaRPr lang="el-GR" sz="2300" b="1" kern="0">
              <a:effectLst>
                <a:outerShdw blurRad="38100" dist="38100" dir="2700000" algn="tl">
                  <a:srgbClr val="C0C0C0"/>
                </a:outerShdw>
              </a:effectLst>
              <a:latin typeface="+mn-lt"/>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0" y="1"/>
          <a:ext cx="12192000" cy="6856413"/>
        </p:xfrm>
        <a:graphic>
          <a:graphicData uri="http://schemas.openxmlformats.org/presentationml/2006/ole">
            <mc:AlternateContent xmlns:mc="http://schemas.openxmlformats.org/markup-compatibility/2006">
              <mc:Choice xmlns:v="urn:schemas-microsoft-com:vml" Requires="v">
                <p:oleObj spid="_x0000_s122901"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0" lvl="0" indent="0" algn="ctr" defTabSz="287338" eaLnBrk="1" hangingPunct="1">
              <a:lnSpc>
                <a:spcPct val="90000"/>
              </a:lnSpc>
              <a:spcAft>
                <a:spcPts val="1200"/>
              </a:spcAft>
              <a:buClr>
                <a:schemeClr val="accent2"/>
              </a:buClr>
              <a:buNone/>
            </a:pPr>
            <a:r>
              <a:rPr lang="el-GR" sz="3600" b="1" dirty="0">
                <a:solidFill>
                  <a:srgbClr val="FF0000"/>
                </a:solidFill>
                <a:latin typeface="Calibri" panose="020F0502020204030204" pitchFamily="34" charset="0"/>
                <a:cs typeface="Calibri" panose="020F0502020204030204" pitchFamily="34" charset="0"/>
              </a:rPr>
              <a:t>Κριτήρια έγκρισης εκπαιδευτών</a:t>
            </a:r>
            <a:endParaRPr lang="en-GB" sz="3600" b="1" dirty="0">
              <a:solidFill>
                <a:srgbClr val="FF0000"/>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6880B1-9F98-4979-B131-D90DE2358322}" type="slidenum">
              <a:rPr kumimoji="0" lang="en-GB" sz="14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8600"/>
              </a:solidFill>
              <a:effectLst/>
              <a:uLnTx/>
              <a:uFillTx/>
              <a:latin typeface="Calibri" panose="020F0502020204030204" pitchFamily="34" charset="0"/>
              <a:ea typeface="+mn-ea"/>
              <a:cs typeface="Calibri" panose="020F0502020204030204" pitchFamily="34" charset="0"/>
            </a:endParaRPr>
          </a:p>
        </p:txBody>
      </p:sp>
      <p:graphicFrame>
        <p:nvGraphicFramePr>
          <p:cNvPr id="7" name="Table 6">
            <a:extLst>
              <a:ext uri="{FF2B5EF4-FFF2-40B4-BE49-F238E27FC236}">
                <a16:creationId xmlns:a16="http://schemas.microsoft.com/office/drawing/2014/main" id="{F07F56A5-ED9C-42DE-AE30-0E38CD2B9B0C}"/>
              </a:ext>
            </a:extLst>
          </p:cNvPr>
          <p:cNvGraphicFramePr>
            <a:graphicFrameLocks noGrp="1"/>
          </p:cNvGraphicFramePr>
          <p:nvPr>
            <p:extLst>
              <p:ext uri="{D42A27DB-BD31-4B8C-83A1-F6EECF244321}">
                <p14:modId xmlns:p14="http://schemas.microsoft.com/office/powerpoint/2010/main" val="4187434155"/>
              </p:ext>
            </p:extLst>
          </p:nvPr>
        </p:nvGraphicFramePr>
        <p:xfrm>
          <a:off x="914400" y="2446614"/>
          <a:ext cx="10585176" cy="4007668"/>
        </p:xfrm>
        <a:graphic>
          <a:graphicData uri="http://schemas.openxmlformats.org/drawingml/2006/table">
            <a:tbl>
              <a:tblPr>
                <a:tableStyleId>{5C22544A-7EE6-4342-B048-85BDC9FD1C3A}</a:tableStyleId>
              </a:tblPr>
              <a:tblGrid>
                <a:gridCol w="3141481">
                  <a:extLst>
                    <a:ext uri="{9D8B030D-6E8A-4147-A177-3AD203B41FA5}">
                      <a16:colId xmlns:a16="http://schemas.microsoft.com/office/drawing/2014/main" val="3376221352"/>
                    </a:ext>
                  </a:extLst>
                </a:gridCol>
                <a:gridCol w="4268142">
                  <a:extLst>
                    <a:ext uri="{9D8B030D-6E8A-4147-A177-3AD203B41FA5}">
                      <a16:colId xmlns:a16="http://schemas.microsoft.com/office/drawing/2014/main" val="834437783"/>
                    </a:ext>
                  </a:extLst>
                </a:gridCol>
                <a:gridCol w="3175553">
                  <a:extLst>
                    <a:ext uri="{9D8B030D-6E8A-4147-A177-3AD203B41FA5}">
                      <a16:colId xmlns:a16="http://schemas.microsoft.com/office/drawing/2014/main" val="462399733"/>
                    </a:ext>
                  </a:extLst>
                </a:gridCol>
              </a:tblGrid>
              <a:tr h="300310">
                <a:tc>
                  <a:txBody>
                    <a:bodyPr/>
                    <a:lstStyle/>
                    <a:p>
                      <a:pPr algn="ctr">
                        <a:lnSpc>
                          <a:spcPct val="150000"/>
                        </a:lnSpc>
                      </a:pPr>
                      <a:r>
                        <a:rPr lang="el-GR" sz="1000" dirty="0">
                          <a:effectLst/>
                        </a:rPr>
                        <a:t>ΜΟΡΦΩΣΗ</a:t>
                      </a:r>
                      <a:endParaRPr lang="en-GB" sz="1000" b="1" dirty="0">
                        <a:effectLst/>
                        <a:latin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dirty="0">
                          <a:effectLst/>
                        </a:rPr>
                        <a:t>ΕΠΑΓΓΕΛΜΑΤΙΚΗ ΠΕΙΡΑ</a:t>
                      </a:r>
                      <a:endParaRPr lang="en-GB" sz="1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a:effectLst/>
                        </a:rPr>
                        <a:t>ΕΚΠΑΙΔΕΥΤΙΚΗ ΙΚΑΝΟΤΗΤΑ</a:t>
                      </a:r>
                      <a:endParaRPr lang="en-GB" sz="1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4869189"/>
                  </a:ext>
                </a:extLst>
              </a:tr>
              <a:tr h="1811648">
                <a:tc>
                  <a:txBody>
                    <a:bodyPr/>
                    <a:lstStyle/>
                    <a:p>
                      <a:pPr algn="ctr"/>
                      <a:r>
                        <a:rPr lang="el-GR" sz="1600" dirty="0">
                          <a:effectLst/>
                          <a:latin typeface="Calibri" panose="020F0502020204030204" pitchFamily="34" charset="0"/>
                          <a:cs typeface="Calibri" panose="020F0502020204030204" pitchFamily="34" charset="0"/>
                        </a:rPr>
                        <a:t>Συναφές ακαδημαϊκό προσόν  (Μεταπτυχιακό, Πτυχίο, Δίπλωμα ή ισότιμο)</a:t>
                      </a:r>
                      <a:endParaRPr lang="en-GB" sz="1600" dirty="0">
                        <a:effectLst/>
                        <a:latin typeface="Calibri" panose="020F0502020204030204" pitchFamily="34" charset="0"/>
                        <a:cs typeface="Calibri" panose="020F0502020204030204" pitchFamily="34" charset="0"/>
                      </a:endParaRPr>
                    </a:p>
                    <a:p>
                      <a:pPr algn="ctr"/>
                      <a:r>
                        <a:rPr lang="el-GR" sz="1600" dirty="0">
                          <a:effectLst/>
                          <a:latin typeface="Calibri" panose="020F0502020204030204" pitchFamily="34" charset="0"/>
                          <a:cs typeface="Calibri" panose="020F0502020204030204" pitchFamily="34" charset="0"/>
                        </a:rPr>
                        <a:t> </a:t>
                      </a:r>
                      <a:endParaRPr lang="en-GB" sz="1600" dirty="0">
                        <a:effectLst/>
                        <a:latin typeface="Calibri" panose="020F0502020204030204" pitchFamily="34" charset="0"/>
                        <a:cs typeface="Calibri" panose="020F0502020204030204" pitchFamily="34" charset="0"/>
                      </a:endParaRPr>
                    </a:p>
                    <a:p>
                      <a:pPr algn="ctr"/>
                      <a:r>
                        <a:rPr lang="en-GB" sz="1600" dirty="0">
                          <a:effectLst/>
                          <a:latin typeface="Calibri" panose="020F0502020204030204" pitchFamily="34" charset="0"/>
                          <a:cs typeface="Calibri" panose="020F0502020204030204" pitchFamily="34" charset="0"/>
                        </a:rPr>
                        <a:t>ή</a:t>
                      </a:r>
                    </a:p>
                    <a:p>
                      <a:pPr algn="ctr"/>
                      <a:r>
                        <a:rPr lang="en-GB" sz="1600" dirty="0">
                          <a:effectLst/>
                          <a:latin typeface="Calibri" panose="020F0502020204030204" pitchFamily="34" charset="0"/>
                          <a:cs typeface="Calibri" panose="020F0502020204030204" pitchFamily="34" charset="0"/>
                        </a:rPr>
                        <a:t> </a:t>
                      </a:r>
                    </a:p>
                    <a:p>
                      <a:pPr algn="ctr"/>
                      <a:r>
                        <a:rPr lang="en-GB" sz="1600" dirty="0" err="1">
                          <a:effectLst/>
                          <a:latin typeface="Calibri" panose="020F0502020204030204" pitchFamily="34" charset="0"/>
                          <a:cs typeface="Calibri" panose="020F0502020204030204" pitchFamily="34" charset="0"/>
                        </a:rPr>
                        <a:t>Συν</a:t>
                      </a:r>
                      <a:r>
                        <a:rPr lang="en-GB" sz="1600" dirty="0">
                          <a:effectLst/>
                          <a:latin typeface="Calibri" panose="020F0502020204030204" pitchFamily="34" charset="0"/>
                          <a:cs typeface="Calibri" panose="020F0502020204030204" pitchFamily="34" charset="0"/>
                        </a:rPr>
                        <a:t>αφές επαγγελματικό προσόν</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1600" dirty="0">
                          <a:effectLst/>
                          <a:latin typeface="Calibri" panose="020F0502020204030204" pitchFamily="34" charset="0"/>
                          <a:cs typeface="Calibri" panose="020F0502020204030204" pitchFamily="34" charset="0"/>
                        </a:rPr>
                        <a:t> </a:t>
                      </a:r>
                      <a:endParaRPr lang="en-GB" sz="1600" dirty="0">
                        <a:effectLst/>
                        <a:latin typeface="Calibri" panose="020F0502020204030204" pitchFamily="34" charset="0"/>
                        <a:cs typeface="Calibri" panose="020F0502020204030204" pitchFamily="34" charset="0"/>
                      </a:endParaRPr>
                    </a:p>
                    <a:p>
                      <a:pPr algn="ctr"/>
                      <a:r>
                        <a:rPr lang="el-GR" sz="1600" dirty="0">
                          <a:effectLst/>
                          <a:latin typeface="Calibri" panose="020F0502020204030204" pitchFamily="34" charset="0"/>
                          <a:cs typeface="Calibri" panose="020F0502020204030204" pitchFamily="34" charset="0"/>
                        </a:rPr>
                        <a:t>2 χρόνια επαγγελματική πείρα, μετά την απόκτηση των ακαδημαϊκών προσόντων, σχετική με το θέμα του προγράμματος</a:t>
                      </a:r>
                      <a:endParaRPr lang="en-GB" sz="1600" dirty="0">
                        <a:effectLst/>
                        <a:latin typeface="Calibri" panose="020F0502020204030204" pitchFamily="34" charset="0"/>
                        <a:cs typeface="Calibri" panose="020F0502020204030204" pitchFamily="34" charset="0"/>
                      </a:endParaRPr>
                    </a:p>
                    <a:p>
                      <a:pPr algn="ctr"/>
                      <a:r>
                        <a:rPr lang="el-GR" sz="1600" u="none" strike="noStrike" dirty="0">
                          <a:effectLst/>
                          <a:latin typeface="Calibri" panose="020F0502020204030204" pitchFamily="34" charset="0"/>
                          <a:cs typeface="Calibri" panose="020F0502020204030204" pitchFamily="34" charset="0"/>
                        </a:rPr>
                        <a:t> </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a:r>
                        <a:rPr lang="el-GR" sz="1600" dirty="0">
                          <a:effectLst/>
                          <a:latin typeface="Calibri" panose="020F0502020204030204" pitchFamily="34" charset="0"/>
                          <a:cs typeface="Calibri" panose="020F0502020204030204" pitchFamily="34" charset="0"/>
                        </a:rPr>
                        <a:t>Ο εκπαιδευτής να έχει αξιολογηθεί και πιστοποιηθεί μέσω του Συστήματος </a:t>
                      </a:r>
                      <a:r>
                        <a:rPr lang="el-GR" sz="1600" dirty="0" err="1">
                          <a:effectLst/>
                          <a:latin typeface="Calibri" panose="020F0502020204030204" pitchFamily="34" charset="0"/>
                          <a:cs typeface="Calibri" panose="020F0502020204030204" pitchFamily="34" charset="0"/>
                        </a:rPr>
                        <a:t>ΑξιοΠιστοΣυν</a:t>
                      </a:r>
                      <a:r>
                        <a:rPr lang="el-GR" sz="1600" dirty="0">
                          <a:effectLst/>
                          <a:latin typeface="Calibri" panose="020F0502020204030204" pitchFamily="34" charset="0"/>
                          <a:cs typeface="Calibri" panose="020F0502020204030204" pitchFamily="34" charset="0"/>
                        </a:rPr>
                        <a:t> της ΑνΑΔ εκτός αν εμπίπτει στις εξαιρέσεις που αναφέρονται στον Οδηγό Πολιτικής και Διαδικασιών «Παραχώρηση Εξαίρεσης από την υποχρέωση Πιστοποίησης Εκπαιδευτή Επαγγελματικής Κατάρτισης».</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8537995"/>
                  </a:ext>
                </a:extLst>
              </a:tr>
              <a:tr h="676510">
                <a:tc>
                  <a:txBody>
                    <a:bodyPr/>
                    <a:lstStyle/>
                    <a:p>
                      <a:pPr algn="ctr"/>
                      <a:r>
                        <a:rPr lang="en-GB" sz="1600" dirty="0" err="1">
                          <a:effectLst/>
                          <a:latin typeface="Calibri" panose="020F0502020204030204" pitchFamily="34" charset="0"/>
                          <a:cs typeface="Calibri" panose="020F0502020204030204" pitchFamily="34" charset="0"/>
                        </a:rPr>
                        <a:t>Μη</a:t>
                      </a:r>
                      <a:r>
                        <a:rPr lang="en-GB" sz="1600" dirty="0">
                          <a:effectLst/>
                          <a:latin typeface="Calibri" panose="020F0502020204030204" pitchFamily="34" charset="0"/>
                          <a:cs typeface="Calibri" panose="020F0502020204030204" pitchFamily="34" charset="0"/>
                        </a:rPr>
                        <a:t> </a:t>
                      </a:r>
                      <a:r>
                        <a:rPr lang="en-GB" sz="1600" dirty="0" err="1">
                          <a:effectLst/>
                          <a:latin typeface="Calibri" panose="020F0502020204030204" pitchFamily="34" charset="0"/>
                          <a:cs typeface="Calibri" panose="020F0502020204030204" pitchFamily="34" charset="0"/>
                        </a:rPr>
                        <a:t>συν</a:t>
                      </a:r>
                      <a:r>
                        <a:rPr lang="en-GB" sz="1600" dirty="0">
                          <a:effectLst/>
                          <a:latin typeface="Calibri" panose="020F0502020204030204" pitchFamily="34" charset="0"/>
                          <a:cs typeface="Calibri" panose="020F0502020204030204" pitchFamily="34" charset="0"/>
                        </a:rPr>
                        <a:t>αφές ακαδημαϊκό</a:t>
                      </a:r>
                    </a:p>
                    <a:p>
                      <a:pPr algn="ctr"/>
                      <a:r>
                        <a:rPr lang="el-GR" sz="1600" dirty="0">
                          <a:effectLst/>
                          <a:latin typeface="Calibri" panose="020F0502020204030204" pitchFamily="34" charset="0"/>
                          <a:cs typeface="Calibri" panose="020F0502020204030204" pitchFamily="34" charset="0"/>
                        </a:rPr>
                        <a:t>π</a:t>
                      </a:r>
                      <a:r>
                        <a:rPr lang="en-GB" sz="1600" dirty="0" err="1">
                          <a:effectLst/>
                          <a:latin typeface="Calibri" panose="020F0502020204030204" pitchFamily="34" charset="0"/>
                          <a:cs typeface="Calibri" panose="020F0502020204030204" pitchFamily="34" charset="0"/>
                        </a:rPr>
                        <a:t>ροσόν</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1600" dirty="0">
                          <a:effectLst/>
                          <a:latin typeface="Calibri" panose="020F0502020204030204" pitchFamily="34" charset="0"/>
                          <a:cs typeface="Calibri" panose="020F0502020204030204" pitchFamily="34" charset="0"/>
                        </a:rPr>
                        <a:t>4 χρόνια επαγγελματική πείρα σχετική με το θέμα του προγράμματος</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extLst>
                  <a:ext uri="{0D108BD9-81ED-4DB2-BD59-A6C34878D82A}">
                    <a16:rowId xmlns:a16="http://schemas.microsoft.com/office/drawing/2014/main" val="238240155"/>
                  </a:ext>
                </a:extLst>
              </a:tr>
              <a:tr h="1207765">
                <a:tc>
                  <a:txBody>
                    <a:bodyPr/>
                    <a:lstStyle/>
                    <a:p>
                      <a:pPr algn="ctr"/>
                      <a:r>
                        <a:rPr lang="el-GR" sz="1600">
                          <a:effectLst/>
                          <a:latin typeface="Calibri" panose="020F0502020204030204" pitchFamily="34" charset="0"/>
                          <a:cs typeface="Calibri" panose="020F0502020204030204" pitchFamily="34" charset="0"/>
                        </a:rPr>
                        <a:t>Κανένα ακαδημαϊκό ή επαγγελματικό προσόν.</a:t>
                      </a:r>
                      <a:endParaRPr lang="en-GB" sz="1600">
                        <a:effectLst/>
                        <a:latin typeface="Calibri" panose="020F0502020204030204" pitchFamily="34" charset="0"/>
                        <a:cs typeface="Calibri" panose="020F0502020204030204" pitchFamily="34" charset="0"/>
                      </a:endParaRPr>
                    </a:p>
                    <a:p>
                      <a:pPr algn="ctr"/>
                      <a:r>
                        <a:rPr lang="el-GR" sz="1600">
                          <a:effectLst/>
                          <a:latin typeface="Calibri" panose="020F0502020204030204" pitchFamily="34" charset="0"/>
                          <a:cs typeface="Calibri" panose="020F0502020204030204" pitchFamily="34" charset="0"/>
                        </a:rPr>
                        <a:t> </a:t>
                      </a:r>
                      <a:endParaRPr lang="en-GB" sz="1600">
                        <a:effectLst/>
                        <a:latin typeface="Calibri" panose="020F0502020204030204" pitchFamily="34" charset="0"/>
                        <a:cs typeface="Calibri" panose="020F0502020204030204" pitchFamily="34" charset="0"/>
                      </a:endParaRPr>
                    </a:p>
                    <a:p>
                      <a:pPr algn="ctr"/>
                      <a:r>
                        <a:rPr lang="el-GR" sz="1600">
                          <a:effectLst/>
                          <a:latin typeface="Calibri" panose="020F0502020204030204" pitchFamily="34" charset="0"/>
                          <a:cs typeface="Calibri" panose="020F0502020204030204" pitchFamily="34" charset="0"/>
                        </a:rPr>
                        <a:t>Συμμετοχή σε σχετικά προγράμματα κατάρτισης.</a:t>
                      </a:r>
                      <a:endParaRPr lang="en-GB"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1600" dirty="0">
                          <a:effectLst/>
                          <a:latin typeface="Calibri" panose="020F0502020204030204" pitchFamily="34" charset="0"/>
                          <a:cs typeface="Calibri" panose="020F0502020204030204" pitchFamily="34" charset="0"/>
                        </a:rPr>
                        <a:t>7 χρόνια επαγγελματική πείρα  σχετική με το θέμα του προγράμματος</a:t>
                      </a:r>
                      <a:endParaRPr lang="en-GB" sz="1600" dirty="0">
                        <a:effectLst/>
                        <a:latin typeface="Calibri" panose="020F0502020204030204" pitchFamily="34" charset="0"/>
                        <a:cs typeface="Calibri" panose="020F0502020204030204" pitchFamily="34" charset="0"/>
                      </a:endParaRPr>
                    </a:p>
                    <a:p>
                      <a:pPr algn="ctr"/>
                      <a:r>
                        <a:rPr lang="el-GR" sz="1600" dirty="0">
                          <a:effectLst/>
                          <a:latin typeface="Calibri" panose="020F0502020204030204" pitchFamily="34" charset="0"/>
                          <a:cs typeface="Calibri" panose="020F0502020204030204" pitchFamily="34" charset="0"/>
                        </a:rPr>
                        <a:t> </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extLst>
                  <a:ext uri="{0D108BD9-81ED-4DB2-BD59-A6C34878D82A}">
                    <a16:rowId xmlns:a16="http://schemas.microsoft.com/office/drawing/2014/main" val="4064946206"/>
                  </a:ext>
                </a:extLst>
              </a:tr>
            </a:tbl>
          </a:graphicData>
        </a:graphic>
      </p:graphicFrame>
      <p:sp>
        <p:nvSpPr>
          <p:cNvPr id="8" name="TextBox 7">
            <a:extLst>
              <a:ext uri="{FF2B5EF4-FFF2-40B4-BE49-F238E27FC236}">
                <a16:creationId xmlns:a16="http://schemas.microsoft.com/office/drawing/2014/main" id="{9C52C672-BE9E-4EDC-815C-550E877BF7B9}"/>
              </a:ext>
            </a:extLst>
          </p:cNvPr>
          <p:cNvSpPr txBox="1"/>
          <p:nvPr/>
        </p:nvSpPr>
        <p:spPr>
          <a:xfrm>
            <a:off x="1487488" y="944724"/>
            <a:ext cx="9721080" cy="461665"/>
          </a:xfrm>
          <a:prstGeom prst="rect">
            <a:avLst/>
          </a:prstGeom>
          <a:noFill/>
        </p:spPr>
        <p:txBody>
          <a:bodyPr wrap="square">
            <a:spAutoFit/>
          </a:bodyPr>
          <a:lstStyle/>
          <a:p>
            <a:pPr algn="ctr"/>
            <a:r>
              <a:rPr kumimoji="0" lang="el-GR" b="1" i="0" u="none" strike="noStrike" kern="1200" cap="none" spc="0" normalizeH="0" baseline="0" noProof="0" dirty="0" err="1">
                <a:ln>
                  <a:noFill/>
                </a:ln>
                <a:solidFill>
                  <a:srgbClr val="009900"/>
                </a:solidFill>
                <a:effectLst/>
                <a:uLnTx/>
                <a:uFillTx/>
                <a:latin typeface="Calibri" panose="020F0502020204030204" pitchFamily="34" charset="0"/>
                <a:ea typeface="+mn-ea"/>
                <a:cs typeface="Calibri" panose="020F0502020204030204" pitchFamily="34" charset="0"/>
              </a:rPr>
              <a:t>Μονοεπιχειρησιακά</a:t>
            </a:r>
            <a:r>
              <a:rPr kumimoji="0" lang="el-GR"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 Προγράμματα Κατάρτισης στην Κύπρο (7)</a:t>
            </a:r>
            <a:endParaRPr lang="en-GB" dirty="0">
              <a:solidFill>
                <a:srgbClr val="009900"/>
              </a:solidFill>
            </a:endParaRPr>
          </a:p>
        </p:txBody>
      </p:sp>
    </p:spTree>
    <p:extLst>
      <p:ext uri="{BB962C8B-B14F-4D97-AF65-F5344CB8AC3E}">
        <p14:creationId xmlns:p14="http://schemas.microsoft.com/office/powerpoint/2010/main" val="3420728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0" y="1"/>
          <a:ext cx="12192000" cy="6856413"/>
        </p:xfrm>
        <a:graphic>
          <a:graphicData uri="http://schemas.openxmlformats.org/presentationml/2006/ole">
            <mc:AlternateContent xmlns:mc="http://schemas.openxmlformats.org/markup-compatibility/2006">
              <mc:Choice xmlns:v="urn:schemas-microsoft-com:vml" Requires="v">
                <p:oleObj spid="_x0000_s20512"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0" lvl="0" indent="0" algn="ctr" defTabSz="287338" eaLnBrk="1" hangingPunct="1">
              <a:lnSpc>
                <a:spcPct val="90000"/>
              </a:lnSpc>
              <a:spcAft>
                <a:spcPts val="1200"/>
              </a:spcAft>
              <a:buClr>
                <a:schemeClr val="accent2"/>
              </a:buClr>
              <a:buNone/>
            </a:pPr>
            <a:endParaRPr lang="el-GR" sz="2800" dirty="0">
              <a:solidFill>
                <a:srgbClr val="00B050"/>
              </a:solidFill>
              <a:latin typeface="Calibri" panose="020F0502020204030204" pitchFamily="34" charset="0"/>
              <a:cs typeface="Calibri" panose="020F0502020204030204" pitchFamily="34" charset="0"/>
            </a:endParaRPr>
          </a:p>
          <a:p>
            <a:pPr marL="0" lvl="0" indent="0" defTabSz="287338" eaLnBrk="1" hangingPunct="1">
              <a:lnSpc>
                <a:spcPct val="90000"/>
              </a:lnSpc>
              <a:spcAft>
                <a:spcPts val="1200"/>
              </a:spcAft>
              <a:buClr>
                <a:schemeClr val="accent2"/>
              </a:buClr>
              <a:buNone/>
            </a:pPr>
            <a:r>
              <a:rPr lang="el-GR" sz="3600" b="1" dirty="0">
                <a:solidFill>
                  <a:srgbClr val="FF0000"/>
                </a:solidFill>
                <a:latin typeface="Calibri" panose="020F0502020204030204" pitchFamily="34" charset="0"/>
                <a:cs typeface="Calibri" panose="020F0502020204030204" pitchFamily="34" charset="0"/>
              </a:rPr>
              <a:t>Δεύτερο Στάδιο - Υλοποίηση </a:t>
            </a:r>
            <a:r>
              <a:rPr lang="el-GR" sz="3600" b="1" dirty="0" err="1">
                <a:solidFill>
                  <a:srgbClr val="FF0000"/>
                </a:solidFill>
                <a:latin typeface="Calibri" panose="020F0502020204030204" pitchFamily="34" charset="0"/>
                <a:cs typeface="Calibri" panose="020F0502020204030204" pitchFamily="34" charset="0"/>
              </a:rPr>
              <a:t>εγκριθέντος</a:t>
            </a:r>
            <a:r>
              <a:rPr lang="el-GR" sz="3600" b="1" dirty="0">
                <a:solidFill>
                  <a:srgbClr val="FF0000"/>
                </a:solidFill>
                <a:latin typeface="Calibri" panose="020F0502020204030204" pitchFamily="34" charset="0"/>
                <a:cs typeface="Calibri" panose="020F0502020204030204" pitchFamily="34" charset="0"/>
              </a:rPr>
              <a:t> προγράμματος κατάρτισης</a:t>
            </a:r>
          </a:p>
          <a:p>
            <a:pPr marL="0" lvl="0" indent="0" algn="just" defTabSz="287338" eaLnBrk="1" hangingPunct="1">
              <a:lnSpc>
                <a:spcPct val="90000"/>
              </a:lnSpc>
              <a:spcAft>
                <a:spcPts val="1200"/>
              </a:spcAft>
              <a:buClr>
                <a:schemeClr val="accent2"/>
              </a:buClr>
              <a:buNone/>
            </a:pPr>
            <a:r>
              <a:rPr lang="el-GR" sz="3600" dirty="0">
                <a:solidFill>
                  <a:srgbClr val="2D2DB9"/>
                </a:solidFill>
                <a:latin typeface="Calibri" panose="020F0502020204030204" pitchFamily="34" charset="0"/>
                <a:cs typeface="Calibri" panose="020F0502020204030204" pitchFamily="34" charset="0"/>
              </a:rPr>
              <a:t>Ο διοργανωτής του προγράμματος έχει υποχρέωση να εφαρμόσει το πρόγραμμα σύμφωνα με την </a:t>
            </a:r>
            <a:r>
              <a:rPr lang="el-GR" sz="3600" dirty="0" err="1">
                <a:solidFill>
                  <a:srgbClr val="2D2DB9"/>
                </a:solidFill>
                <a:latin typeface="Calibri" panose="020F0502020204030204" pitchFamily="34" charset="0"/>
                <a:cs typeface="Calibri" panose="020F0502020204030204" pitchFamily="34" charset="0"/>
              </a:rPr>
              <a:t>εγκριθείσα</a:t>
            </a:r>
            <a:r>
              <a:rPr lang="el-GR" sz="3600" dirty="0">
                <a:solidFill>
                  <a:srgbClr val="2D2DB9"/>
                </a:solidFill>
                <a:latin typeface="Calibri" panose="020F0502020204030204" pitchFamily="34" charset="0"/>
                <a:cs typeface="Calibri" panose="020F0502020204030204" pitchFamily="34" charset="0"/>
              </a:rPr>
              <a:t> προδιαγραφή που ορίζει όλα τα επιμέρους στοιχεία του προγράμματος</a:t>
            </a:r>
            <a:endParaRPr lang="en-GB" sz="3600" b="1" dirty="0">
              <a:solidFill>
                <a:srgbClr val="2D2DB9"/>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a:defRPr/>
            </a:pPr>
            <a:fld id="{396880B1-9F98-4979-B131-D90DE2358322}" type="slidenum">
              <a:rPr lang="en-GB" smtClean="0"/>
              <a:pPr>
                <a:defRPr/>
              </a:pPr>
              <a:t>11</a:t>
            </a:fld>
            <a:endParaRPr lang="en-GB" dirty="0"/>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endParaRPr lang="en-GB" b="1" kern="0" dirty="0">
              <a:solidFill>
                <a:srgbClr val="008600"/>
              </a:solidFill>
              <a:latin typeface="Calibri" panose="020F0502020204030204" pitchFamily="34" charset="0"/>
              <a:ea typeface="+mj-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335360" y="773088"/>
            <a:ext cx="11521280"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endParaRPr lang="en-GB" b="1" kern="0" dirty="0">
              <a:solidFill>
                <a:srgbClr val="00B050"/>
              </a:solidFill>
              <a:latin typeface="Calibri" panose="020F0502020204030204" pitchFamily="34" charset="0"/>
              <a:ea typeface="+mj-ea"/>
              <a:cs typeface="Calibri" panose="020F0502020204030204" pitchFamily="34" charset="0"/>
            </a:endParaRPr>
          </a:p>
        </p:txBody>
      </p:sp>
      <p:sp>
        <p:nvSpPr>
          <p:cNvPr id="7" name="TextBox 6">
            <a:extLst>
              <a:ext uri="{FF2B5EF4-FFF2-40B4-BE49-F238E27FC236}">
                <a16:creationId xmlns:a16="http://schemas.microsoft.com/office/drawing/2014/main" id="{64127F73-771B-4DFA-8B07-E3B38E91BA88}"/>
              </a:ext>
            </a:extLst>
          </p:cNvPr>
          <p:cNvSpPr txBox="1"/>
          <p:nvPr/>
        </p:nvSpPr>
        <p:spPr>
          <a:xfrm>
            <a:off x="1487488" y="944724"/>
            <a:ext cx="9721080" cy="461665"/>
          </a:xfrm>
          <a:prstGeom prst="rect">
            <a:avLst/>
          </a:prstGeom>
          <a:noFill/>
        </p:spPr>
        <p:txBody>
          <a:bodyPr wrap="square">
            <a:spAutoFit/>
          </a:bodyPr>
          <a:lstStyle/>
          <a:p>
            <a:pPr algn="ctr"/>
            <a:r>
              <a:rPr kumimoji="0" lang="el-GR" b="1" i="0" u="none" strike="noStrike" kern="1200" cap="none" spc="0" normalizeH="0" baseline="0" noProof="0" dirty="0" err="1">
                <a:ln>
                  <a:noFill/>
                </a:ln>
                <a:solidFill>
                  <a:srgbClr val="009900"/>
                </a:solidFill>
                <a:effectLst/>
                <a:uLnTx/>
                <a:uFillTx/>
                <a:latin typeface="Calibri" panose="020F0502020204030204" pitchFamily="34" charset="0"/>
                <a:ea typeface="+mn-ea"/>
                <a:cs typeface="Calibri" panose="020F0502020204030204" pitchFamily="34" charset="0"/>
              </a:rPr>
              <a:t>Μονοεπιχειρησιακά</a:t>
            </a:r>
            <a:r>
              <a:rPr kumimoji="0" lang="el-GR"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 Προγράμματα Κατάρτισης στην Κύπρο (8)</a:t>
            </a:r>
            <a:endParaRPr lang="en-GB" dirty="0">
              <a:solidFill>
                <a:srgbClr val="009900"/>
              </a:solidFill>
            </a:endParaRPr>
          </a:p>
        </p:txBody>
      </p:sp>
    </p:spTree>
    <p:extLst>
      <p:ext uri="{BB962C8B-B14F-4D97-AF65-F5344CB8AC3E}">
        <p14:creationId xmlns:p14="http://schemas.microsoft.com/office/powerpoint/2010/main" val="830385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0" y="1"/>
          <a:ext cx="12192000" cy="6856413"/>
        </p:xfrm>
        <a:graphic>
          <a:graphicData uri="http://schemas.openxmlformats.org/presentationml/2006/ole">
            <mc:AlternateContent xmlns:mc="http://schemas.openxmlformats.org/markup-compatibility/2006">
              <mc:Choice xmlns:v="urn:schemas-microsoft-com:vml" Requires="v">
                <p:oleObj spid="_x0000_s22560"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0" lvl="0" indent="0" defTabSz="287338" eaLnBrk="1" hangingPunct="1">
              <a:spcBef>
                <a:spcPts val="0"/>
              </a:spcBef>
              <a:spcAft>
                <a:spcPts val="0"/>
              </a:spcAft>
              <a:buClr>
                <a:schemeClr val="accent2"/>
              </a:buClr>
              <a:buNone/>
            </a:pPr>
            <a:endParaRPr lang="el-GR" sz="3600" dirty="0">
              <a:solidFill>
                <a:srgbClr val="00B050"/>
              </a:solidFill>
              <a:latin typeface="Calibri" panose="020F0502020204030204" pitchFamily="34" charset="0"/>
              <a:cs typeface="Calibri" panose="020F0502020204030204" pitchFamily="34" charset="0"/>
            </a:endParaRPr>
          </a:p>
          <a:p>
            <a:pPr marL="0" lvl="0" indent="0" defTabSz="287338" eaLnBrk="1" hangingPunct="1">
              <a:spcBef>
                <a:spcPts val="0"/>
              </a:spcBef>
              <a:spcAft>
                <a:spcPts val="0"/>
              </a:spcAft>
              <a:buClr>
                <a:schemeClr val="accent2"/>
              </a:buClr>
              <a:buNone/>
            </a:pPr>
            <a:r>
              <a:rPr lang="el-GR" sz="3600" b="1" dirty="0">
                <a:solidFill>
                  <a:srgbClr val="FF0000"/>
                </a:solidFill>
                <a:latin typeface="Calibri" panose="020F0502020204030204" pitchFamily="34" charset="0"/>
                <a:cs typeface="Calibri" panose="020F0502020204030204" pitchFamily="34" charset="0"/>
              </a:rPr>
              <a:t>Τρίτο Στάδιο - Καταβολή του χορηγήματος </a:t>
            </a:r>
          </a:p>
          <a:p>
            <a:pPr marL="514350" lvl="0" indent="-514350" algn="just" defTabSz="287338" eaLnBrk="1" hangingPunct="1">
              <a:spcBef>
                <a:spcPts val="0"/>
              </a:spcBef>
              <a:spcAft>
                <a:spcPts val="0"/>
              </a:spcAft>
              <a:buClr>
                <a:schemeClr val="accent2"/>
              </a:buClr>
              <a:buFont typeface="+mj-lt"/>
              <a:buAutoNum type="arabicPeriod"/>
            </a:pPr>
            <a:r>
              <a:rPr lang="el-GR" sz="3600" dirty="0">
                <a:solidFill>
                  <a:srgbClr val="2D2DB9"/>
                </a:solidFill>
                <a:latin typeface="Calibri" panose="020F0502020204030204" pitchFamily="34" charset="0"/>
                <a:cs typeface="Calibri" panose="020F0502020204030204" pitchFamily="34" charset="0"/>
              </a:rPr>
              <a:t>Χορήγημα </a:t>
            </a:r>
            <a:r>
              <a:rPr lang="el-GR" sz="3600" dirty="0" err="1">
                <a:solidFill>
                  <a:srgbClr val="2D2DB9"/>
                </a:solidFill>
                <a:latin typeface="Calibri" panose="020F0502020204030204" pitchFamily="34" charset="0"/>
                <a:cs typeface="Calibri" panose="020F0502020204030204" pitchFamily="34" charset="0"/>
              </a:rPr>
              <a:t>καταβάλεται</a:t>
            </a:r>
            <a:r>
              <a:rPr lang="el-GR" sz="3600" dirty="0">
                <a:solidFill>
                  <a:srgbClr val="2D2DB9"/>
                </a:solidFill>
                <a:latin typeface="Calibri" panose="020F0502020204030204" pitchFamily="34" charset="0"/>
                <a:cs typeface="Calibri" panose="020F0502020204030204" pitchFamily="34" charset="0"/>
              </a:rPr>
              <a:t> στον εργοδότη έναντι των δαπανών που επωμίζεται, για την οργάνωση και εφαρμογή του προγράμματος</a:t>
            </a:r>
          </a:p>
          <a:p>
            <a:pPr marL="514350" lvl="0" indent="-514350" algn="just" defTabSz="287338" eaLnBrk="1" hangingPunct="1">
              <a:lnSpc>
                <a:spcPct val="90000"/>
              </a:lnSpc>
              <a:spcAft>
                <a:spcPts val="1200"/>
              </a:spcAft>
              <a:buClr>
                <a:schemeClr val="accent2"/>
              </a:buClr>
              <a:buFont typeface="+mj-lt"/>
              <a:buAutoNum type="arabicPeriod"/>
            </a:pPr>
            <a:r>
              <a:rPr lang="el-GR" sz="3600" dirty="0">
                <a:solidFill>
                  <a:srgbClr val="2D2DB9"/>
                </a:solidFill>
                <a:latin typeface="Calibri" panose="020F0502020204030204" pitchFamily="34" charset="0"/>
                <a:cs typeface="Calibri" panose="020F0502020204030204" pitchFamily="34" charset="0"/>
              </a:rPr>
              <a:t>Παραλαβή αιτήσεων μέσα σε </a:t>
            </a:r>
            <a:r>
              <a:rPr lang="el-GR" sz="3600" dirty="0">
                <a:solidFill>
                  <a:srgbClr val="00B0F0"/>
                </a:solidFill>
                <a:latin typeface="Calibri" panose="020F0502020204030204" pitchFamily="34" charset="0"/>
                <a:cs typeface="Calibri" panose="020F0502020204030204" pitchFamily="34" charset="0"/>
              </a:rPr>
              <a:t>έξι (6) ημερολογιακούς </a:t>
            </a:r>
            <a:r>
              <a:rPr lang="el-GR" sz="3600" dirty="0">
                <a:solidFill>
                  <a:srgbClr val="2D2DB9"/>
                </a:solidFill>
                <a:latin typeface="Calibri" panose="020F0502020204030204" pitchFamily="34" charset="0"/>
                <a:cs typeface="Calibri" panose="020F0502020204030204" pitchFamily="34" charset="0"/>
              </a:rPr>
              <a:t>μήνες από την τελευταία ημέρα του μήνα μέσα στον οποίο έχει λήξει το πρόγραμμα.  </a:t>
            </a:r>
            <a:endParaRPr lang="en-GB" sz="3600" b="1" dirty="0">
              <a:solidFill>
                <a:srgbClr val="2D2DB9"/>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a:defRPr/>
            </a:pPr>
            <a:fld id="{396880B1-9F98-4979-B131-D90DE2358322}" type="slidenum">
              <a:rPr lang="en-GB" smtClean="0"/>
              <a:pPr>
                <a:defRPr/>
              </a:pPr>
              <a:t>12</a:t>
            </a:fld>
            <a:endParaRPr lang="en-GB" dirty="0"/>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endParaRPr lang="en-GB" b="1" kern="0" dirty="0">
              <a:solidFill>
                <a:srgbClr val="008600"/>
              </a:solidFill>
              <a:latin typeface="Calibri" panose="020F0502020204030204" pitchFamily="34" charset="0"/>
              <a:ea typeface="+mj-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335360" y="773088"/>
            <a:ext cx="11521280"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endParaRPr lang="en-GB" b="1" kern="0" dirty="0">
              <a:solidFill>
                <a:srgbClr val="00B050"/>
              </a:solidFill>
              <a:latin typeface="Calibri" panose="020F0502020204030204" pitchFamily="34" charset="0"/>
              <a:ea typeface="+mj-ea"/>
              <a:cs typeface="Calibri" panose="020F0502020204030204" pitchFamily="34" charset="0"/>
            </a:endParaRPr>
          </a:p>
        </p:txBody>
      </p:sp>
      <p:sp>
        <p:nvSpPr>
          <p:cNvPr id="7" name="TextBox 6">
            <a:extLst>
              <a:ext uri="{FF2B5EF4-FFF2-40B4-BE49-F238E27FC236}">
                <a16:creationId xmlns:a16="http://schemas.microsoft.com/office/drawing/2014/main" id="{D82897A0-1374-4F61-9F84-117E4C93FC71}"/>
              </a:ext>
            </a:extLst>
          </p:cNvPr>
          <p:cNvSpPr txBox="1"/>
          <p:nvPr/>
        </p:nvSpPr>
        <p:spPr>
          <a:xfrm>
            <a:off x="1487488" y="944724"/>
            <a:ext cx="9721080" cy="461665"/>
          </a:xfrm>
          <a:prstGeom prst="rect">
            <a:avLst/>
          </a:prstGeom>
          <a:noFill/>
        </p:spPr>
        <p:txBody>
          <a:bodyPr wrap="square">
            <a:spAutoFit/>
          </a:bodyPr>
          <a:lstStyle/>
          <a:p>
            <a:pPr algn="ctr"/>
            <a:r>
              <a:rPr kumimoji="0" lang="el-GR" b="1" i="0" u="none" strike="noStrike" kern="1200" cap="none" spc="0" normalizeH="0" baseline="0" noProof="0" dirty="0" err="1">
                <a:ln>
                  <a:noFill/>
                </a:ln>
                <a:solidFill>
                  <a:srgbClr val="009900"/>
                </a:solidFill>
                <a:effectLst/>
                <a:uLnTx/>
                <a:uFillTx/>
                <a:latin typeface="Calibri" panose="020F0502020204030204" pitchFamily="34" charset="0"/>
                <a:ea typeface="+mn-ea"/>
                <a:cs typeface="Calibri" panose="020F0502020204030204" pitchFamily="34" charset="0"/>
              </a:rPr>
              <a:t>Μονοεπιχειρησιακά</a:t>
            </a:r>
            <a:r>
              <a:rPr kumimoji="0" lang="el-GR"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 Προγράμματα Κατάρτισης στην Κύπρο (9)</a:t>
            </a:r>
            <a:endParaRPr lang="en-GB" dirty="0">
              <a:solidFill>
                <a:srgbClr val="009900"/>
              </a:solidFill>
            </a:endParaRPr>
          </a:p>
        </p:txBody>
      </p:sp>
    </p:spTree>
    <p:extLst>
      <p:ext uri="{BB962C8B-B14F-4D97-AF65-F5344CB8AC3E}">
        <p14:creationId xmlns:p14="http://schemas.microsoft.com/office/powerpoint/2010/main" val="1755110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0" y="1"/>
          <a:ext cx="12192000" cy="6856413"/>
        </p:xfrm>
        <a:graphic>
          <a:graphicData uri="http://schemas.openxmlformats.org/presentationml/2006/ole">
            <mc:AlternateContent xmlns:mc="http://schemas.openxmlformats.org/markup-compatibility/2006">
              <mc:Choice xmlns:v="urn:schemas-microsoft-com:vml" Requires="v">
                <p:oleObj spid="_x0000_s24608"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0" lvl="0" indent="0" algn="ctr" defTabSz="287338" eaLnBrk="1" hangingPunct="1">
              <a:lnSpc>
                <a:spcPct val="90000"/>
              </a:lnSpc>
              <a:spcAft>
                <a:spcPts val="1200"/>
              </a:spcAft>
              <a:buClr>
                <a:schemeClr val="accent2"/>
              </a:buClr>
              <a:buNone/>
            </a:pPr>
            <a:r>
              <a:rPr lang="el-GR" b="1" dirty="0">
                <a:solidFill>
                  <a:srgbClr val="FF0000"/>
                </a:solidFill>
                <a:latin typeface="Calibri" panose="020F0502020204030204" pitchFamily="34" charset="0"/>
                <a:cs typeface="Calibri" panose="020F0502020204030204" pitchFamily="34" charset="0"/>
              </a:rPr>
              <a:t>Επιτρεπόμενη Ενίσχυση</a:t>
            </a:r>
          </a:p>
          <a:p>
            <a:pPr marL="0" lvl="0" indent="0" algn="just" defTabSz="287338" eaLnBrk="1" hangingPunct="1">
              <a:lnSpc>
                <a:spcPct val="90000"/>
              </a:lnSpc>
              <a:spcAft>
                <a:spcPts val="1200"/>
              </a:spcAft>
              <a:buClr>
                <a:schemeClr val="accent2"/>
              </a:buClr>
              <a:buNone/>
            </a:pPr>
            <a:r>
              <a:rPr lang="el-GR" sz="2400" dirty="0">
                <a:solidFill>
                  <a:srgbClr val="2D2DB9"/>
                </a:solidFill>
                <a:latin typeface="Calibri" panose="020F0502020204030204" pitchFamily="34" charset="0"/>
                <a:cs typeface="Calibri" panose="020F0502020204030204" pitchFamily="34" charset="0"/>
              </a:rPr>
              <a:t>Επιτρεπόμενη Ενίσχυση = Ένταση Ενίσχυσης (80%) x Σύνολο Αποδεκτών Επιλέξιμων Δαπανών</a:t>
            </a:r>
          </a:p>
          <a:p>
            <a:pPr marL="0" lvl="0" indent="0" algn="just" defTabSz="287338" eaLnBrk="1" hangingPunct="1">
              <a:lnSpc>
                <a:spcPct val="90000"/>
              </a:lnSpc>
              <a:spcAft>
                <a:spcPts val="1200"/>
              </a:spcAft>
              <a:buClr>
                <a:schemeClr val="accent2"/>
              </a:buClr>
              <a:buNone/>
            </a:pPr>
            <a:r>
              <a:rPr lang="el-GR" sz="2400" dirty="0">
                <a:solidFill>
                  <a:srgbClr val="2D2DB9"/>
                </a:solidFill>
                <a:latin typeface="Calibri" panose="020F0502020204030204" pitchFamily="34" charset="0"/>
                <a:cs typeface="Calibri" panose="020F0502020204030204" pitchFamily="34" charset="0"/>
              </a:rPr>
              <a:t>Επιλέξιμες δαπάνες = Κόστος εκπαιδευτών + Έξοδα μετακίνησης εκπαιδευτή από το εξωτερικό + Άλλες τρέχουσες δαπάνες + Διοικητικές δαπάνες + Κόστος προσωπικού καταρτιζόμενων</a:t>
            </a:r>
          </a:p>
          <a:p>
            <a:pPr marL="0" lvl="0" indent="0" algn="just" defTabSz="287338" eaLnBrk="1" hangingPunct="1">
              <a:lnSpc>
                <a:spcPct val="90000"/>
              </a:lnSpc>
              <a:spcAft>
                <a:spcPts val="1200"/>
              </a:spcAft>
              <a:buClr>
                <a:schemeClr val="accent2"/>
              </a:buClr>
              <a:buNone/>
            </a:pPr>
            <a:r>
              <a:rPr lang="el-GR" sz="2400" dirty="0">
                <a:solidFill>
                  <a:srgbClr val="2D2DB9"/>
                </a:solidFill>
                <a:latin typeface="Calibri" panose="020F0502020204030204" pitchFamily="34" charset="0"/>
                <a:cs typeface="Calibri" panose="020F0502020204030204" pitchFamily="34" charset="0"/>
              </a:rPr>
              <a:t>Η ΑνΑΔ καθορίζει ανώτατα ποσά επιχορήγησης, τα οποία δεν μπορεί να υπερβεί η επιχορήγηση που υπολογίζεται με βάση την ένταση ενίσχυσης και τις επιλέξιμες δαπάνες.</a:t>
            </a:r>
          </a:p>
          <a:p>
            <a:pPr marL="0" lvl="0" indent="0" defTabSz="287338" eaLnBrk="1" hangingPunct="1">
              <a:lnSpc>
                <a:spcPct val="90000"/>
              </a:lnSpc>
              <a:spcAft>
                <a:spcPts val="1200"/>
              </a:spcAft>
              <a:buClr>
                <a:schemeClr val="accent2"/>
              </a:buClr>
              <a:buNone/>
            </a:pPr>
            <a:endParaRPr lang="el-GR" sz="2400" dirty="0">
              <a:solidFill>
                <a:srgbClr val="FF0000"/>
              </a:solidFill>
              <a:latin typeface="Calibri" panose="020F0502020204030204" pitchFamily="34" charset="0"/>
              <a:cs typeface="Calibri" panose="020F0502020204030204" pitchFamily="34" charset="0"/>
            </a:endParaRPr>
          </a:p>
          <a:p>
            <a:pPr marL="0" lvl="0" indent="0" defTabSz="287338" eaLnBrk="1" hangingPunct="1">
              <a:lnSpc>
                <a:spcPct val="90000"/>
              </a:lnSpc>
              <a:spcAft>
                <a:spcPts val="1200"/>
              </a:spcAft>
              <a:buClr>
                <a:schemeClr val="accent2"/>
              </a:buClr>
              <a:buNone/>
            </a:pPr>
            <a:r>
              <a:rPr lang="el-GR" sz="2400" dirty="0" err="1">
                <a:solidFill>
                  <a:srgbClr val="FF0000"/>
                </a:solidFill>
                <a:latin typeface="Calibri" panose="020F0502020204030204" pitchFamily="34" charset="0"/>
                <a:cs typeface="Calibri" panose="020F0502020204030204" pitchFamily="34" charset="0"/>
              </a:rPr>
              <a:t>Πρόγράμματα</a:t>
            </a:r>
            <a:r>
              <a:rPr lang="el-GR" sz="2400" dirty="0">
                <a:solidFill>
                  <a:srgbClr val="FF0000"/>
                </a:solidFill>
                <a:latin typeface="Calibri" panose="020F0502020204030204" pitchFamily="34" charset="0"/>
                <a:cs typeface="Calibri" panose="020F0502020204030204" pitchFamily="34" charset="0"/>
              </a:rPr>
              <a:t> Κ/Ε: Ένταση Ενίσχυσης = 50%</a:t>
            </a:r>
          </a:p>
          <a:p>
            <a:pPr marL="0" lvl="0" indent="0" defTabSz="287338" eaLnBrk="1" hangingPunct="1">
              <a:lnSpc>
                <a:spcPct val="90000"/>
              </a:lnSpc>
              <a:spcAft>
                <a:spcPts val="1200"/>
              </a:spcAft>
              <a:buClr>
                <a:schemeClr val="accent2"/>
              </a:buClr>
              <a:buNone/>
            </a:pPr>
            <a:endParaRPr lang="en-GB" sz="2400" b="1" dirty="0">
              <a:solidFill>
                <a:srgbClr val="2D2DB9"/>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a:defRPr/>
            </a:pPr>
            <a:fld id="{396880B1-9F98-4979-B131-D90DE2358322}" type="slidenum">
              <a:rPr lang="en-GB" smtClean="0"/>
              <a:pPr>
                <a:defRPr/>
              </a:pPr>
              <a:t>13</a:t>
            </a:fld>
            <a:endParaRPr lang="en-GB" dirty="0"/>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endParaRPr lang="en-GB" b="1" kern="0" dirty="0">
              <a:solidFill>
                <a:srgbClr val="008600"/>
              </a:solidFill>
              <a:latin typeface="Calibri" panose="020F0502020204030204" pitchFamily="34" charset="0"/>
              <a:ea typeface="+mj-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335360" y="773088"/>
            <a:ext cx="11521280"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endParaRPr lang="en-GB" b="1" kern="0" dirty="0">
              <a:solidFill>
                <a:srgbClr val="00B050"/>
              </a:solidFill>
              <a:latin typeface="Calibri" panose="020F0502020204030204" pitchFamily="34" charset="0"/>
              <a:ea typeface="+mj-ea"/>
              <a:cs typeface="Calibri" panose="020F0502020204030204" pitchFamily="34" charset="0"/>
            </a:endParaRPr>
          </a:p>
        </p:txBody>
      </p:sp>
      <p:sp>
        <p:nvSpPr>
          <p:cNvPr id="7" name="TextBox 6">
            <a:extLst>
              <a:ext uri="{FF2B5EF4-FFF2-40B4-BE49-F238E27FC236}">
                <a16:creationId xmlns:a16="http://schemas.microsoft.com/office/drawing/2014/main" id="{4B03273F-B33D-421B-8F7E-FF1FCC4EA532}"/>
              </a:ext>
            </a:extLst>
          </p:cNvPr>
          <p:cNvSpPr txBox="1"/>
          <p:nvPr/>
        </p:nvSpPr>
        <p:spPr>
          <a:xfrm>
            <a:off x="1415480" y="944724"/>
            <a:ext cx="9862120" cy="461665"/>
          </a:xfrm>
          <a:prstGeom prst="rect">
            <a:avLst/>
          </a:prstGeom>
          <a:noFill/>
        </p:spPr>
        <p:txBody>
          <a:bodyPr wrap="square">
            <a:spAutoFit/>
          </a:bodyPr>
          <a:lstStyle/>
          <a:p>
            <a:pPr algn="ctr"/>
            <a:r>
              <a:rPr kumimoji="0" lang="el-GR" b="1" i="0" u="none" strike="noStrike" kern="1200" cap="none" spc="0" normalizeH="0" baseline="0" noProof="0" dirty="0" err="1">
                <a:ln>
                  <a:noFill/>
                </a:ln>
                <a:solidFill>
                  <a:srgbClr val="009900"/>
                </a:solidFill>
                <a:effectLst/>
                <a:uLnTx/>
                <a:uFillTx/>
                <a:latin typeface="Calibri" panose="020F0502020204030204" pitchFamily="34" charset="0"/>
                <a:ea typeface="+mn-ea"/>
                <a:cs typeface="Calibri" panose="020F0502020204030204" pitchFamily="34" charset="0"/>
              </a:rPr>
              <a:t>Μονοεπιχειρησιακά</a:t>
            </a:r>
            <a:r>
              <a:rPr kumimoji="0" lang="el-GR"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 Προγράμματα Κατάρτισης στην Κύπρο (10)</a:t>
            </a:r>
            <a:endParaRPr lang="en-GB" dirty="0">
              <a:solidFill>
                <a:srgbClr val="009900"/>
              </a:solidFill>
            </a:endParaRPr>
          </a:p>
        </p:txBody>
      </p:sp>
    </p:spTree>
    <p:extLst>
      <p:ext uri="{BB962C8B-B14F-4D97-AF65-F5344CB8AC3E}">
        <p14:creationId xmlns:p14="http://schemas.microsoft.com/office/powerpoint/2010/main" val="3003764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0" y="1"/>
          <a:ext cx="12192000" cy="6856413"/>
        </p:xfrm>
        <a:graphic>
          <a:graphicData uri="http://schemas.openxmlformats.org/presentationml/2006/ole">
            <mc:AlternateContent xmlns:mc="http://schemas.openxmlformats.org/markup-compatibility/2006">
              <mc:Choice xmlns:v="urn:schemas-microsoft-com:vml" Requires="v">
                <p:oleObj spid="_x0000_s25632"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0" lvl="0" indent="0" algn="ctr" defTabSz="287338" eaLnBrk="1" hangingPunct="1">
              <a:lnSpc>
                <a:spcPct val="90000"/>
              </a:lnSpc>
              <a:spcBef>
                <a:spcPts val="0"/>
              </a:spcBef>
              <a:spcAft>
                <a:spcPts val="600"/>
              </a:spcAft>
              <a:buClr>
                <a:schemeClr val="accent2"/>
              </a:buClr>
              <a:buNone/>
            </a:pPr>
            <a:endParaRPr lang="el-GR" sz="2800" b="1" dirty="0">
              <a:solidFill>
                <a:srgbClr val="00B050"/>
              </a:solidFill>
              <a:latin typeface="Calibri" panose="020F0502020204030204" pitchFamily="34" charset="0"/>
              <a:cs typeface="Calibri" panose="020F0502020204030204" pitchFamily="34" charset="0"/>
            </a:endParaRPr>
          </a:p>
          <a:p>
            <a:pPr marL="0" lvl="0" indent="0" algn="ctr" defTabSz="287338" eaLnBrk="1" hangingPunct="1">
              <a:lnSpc>
                <a:spcPct val="90000"/>
              </a:lnSpc>
              <a:spcBef>
                <a:spcPts val="0"/>
              </a:spcBef>
              <a:spcAft>
                <a:spcPts val="600"/>
              </a:spcAft>
              <a:buClr>
                <a:schemeClr val="accent2"/>
              </a:buClr>
              <a:buNone/>
            </a:pPr>
            <a:r>
              <a:rPr lang="el-GR" b="1" dirty="0">
                <a:solidFill>
                  <a:srgbClr val="FF0000"/>
                </a:solidFill>
                <a:latin typeface="Calibri" panose="020F0502020204030204" pitchFamily="34" charset="0"/>
                <a:cs typeface="Calibri" panose="020F0502020204030204" pitchFamily="34" charset="0"/>
              </a:rPr>
              <a:t>Υπολογισμός Ανώτατου Ποσού Χορηγήματος</a:t>
            </a:r>
          </a:p>
          <a:p>
            <a:pPr marL="0" lvl="0" indent="0" algn="ctr" defTabSz="287338" eaLnBrk="1" hangingPunct="1">
              <a:lnSpc>
                <a:spcPct val="90000"/>
              </a:lnSpc>
              <a:spcBef>
                <a:spcPts val="0"/>
              </a:spcBef>
              <a:spcAft>
                <a:spcPts val="600"/>
              </a:spcAft>
              <a:buClr>
                <a:schemeClr val="accent2"/>
              </a:buClr>
              <a:buNone/>
            </a:pPr>
            <a:endParaRPr lang="el-GR" sz="2800" b="1" dirty="0">
              <a:solidFill>
                <a:srgbClr val="2D2DB9"/>
              </a:solidFill>
              <a:latin typeface="Calibri" panose="020F0502020204030204" pitchFamily="34" charset="0"/>
              <a:cs typeface="Calibri" panose="020F0502020204030204" pitchFamily="34" charset="0"/>
            </a:endParaRPr>
          </a:p>
          <a:p>
            <a:pPr marL="0" lvl="0" indent="0" algn="ctr" defTabSz="287338" eaLnBrk="1" hangingPunct="1">
              <a:lnSpc>
                <a:spcPct val="90000"/>
              </a:lnSpc>
              <a:spcBef>
                <a:spcPts val="0"/>
              </a:spcBef>
              <a:spcAft>
                <a:spcPts val="600"/>
              </a:spcAft>
              <a:buClr>
                <a:schemeClr val="accent2"/>
              </a:buClr>
              <a:buNone/>
            </a:pPr>
            <a:endParaRPr lang="el-GR" sz="2800" b="1" dirty="0">
              <a:solidFill>
                <a:srgbClr val="2D2DB9"/>
              </a:solidFill>
              <a:latin typeface="Calibri" panose="020F0502020204030204" pitchFamily="34" charset="0"/>
              <a:cs typeface="Calibri" panose="020F0502020204030204" pitchFamily="34" charset="0"/>
            </a:endParaRPr>
          </a:p>
          <a:p>
            <a:pPr marL="0" lvl="0" indent="0" defTabSz="287338" eaLnBrk="1" hangingPunct="1">
              <a:lnSpc>
                <a:spcPct val="90000"/>
              </a:lnSpc>
              <a:spcBef>
                <a:spcPts val="0"/>
              </a:spcBef>
              <a:spcAft>
                <a:spcPts val="600"/>
              </a:spcAft>
              <a:buClr>
                <a:schemeClr val="accent2"/>
              </a:buClr>
              <a:buNone/>
            </a:pPr>
            <a:endParaRPr lang="el-GR" sz="2800" b="1" dirty="0">
              <a:solidFill>
                <a:srgbClr val="2D2DB9"/>
              </a:solidFill>
              <a:latin typeface="Calibri" panose="020F0502020204030204" pitchFamily="34" charset="0"/>
              <a:cs typeface="Calibri" panose="020F0502020204030204" pitchFamily="34" charset="0"/>
            </a:endParaRPr>
          </a:p>
          <a:p>
            <a:pPr marL="0" lvl="0" indent="0" defTabSz="287338" eaLnBrk="1" hangingPunct="1">
              <a:lnSpc>
                <a:spcPct val="90000"/>
              </a:lnSpc>
              <a:spcBef>
                <a:spcPts val="0"/>
              </a:spcBef>
              <a:spcAft>
                <a:spcPts val="600"/>
              </a:spcAft>
              <a:buClr>
                <a:schemeClr val="accent2"/>
              </a:buClr>
              <a:buNone/>
            </a:pPr>
            <a:endParaRPr lang="el-GR" sz="2800" b="1" dirty="0">
              <a:solidFill>
                <a:srgbClr val="2D2DB9"/>
              </a:solidFill>
              <a:latin typeface="Calibri" panose="020F0502020204030204" pitchFamily="34" charset="0"/>
              <a:cs typeface="Calibri" panose="020F0502020204030204" pitchFamily="34" charset="0"/>
            </a:endParaRPr>
          </a:p>
          <a:p>
            <a:pPr marL="0" lvl="0" indent="0" defTabSz="287338" eaLnBrk="1" hangingPunct="1">
              <a:lnSpc>
                <a:spcPct val="90000"/>
              </a:lnSpc>
              <a:spcBef>
                <a:spcPts val="0"/>
              </a:spcBef>
              <a:spcAft>
                <a:spcPts val="600"/>
              </a:spcAft>
              <a:buClr>
                <a:schemeClr val="accent2"/>
              </a:buClr>
              <a:buNone/>
            </a:pPr>
            <a:endParaRPr lang="el-GR" sz="2800" b="1" dirty="0">
              <a:solidFill>
                <a:srgbClr val="2D2DB9"/>
              </a:solidFill>
              <a:latin typeface="Calibri" panose="020F0502020204030204" pitchFamily="34" charset="0"/>
              <a:cs typeface="Calibri" panose="020F0502020204030204" pitchFamily="34" charset="0"/>
            </a:endParaRPr>
          </a:p>
          <a:p>
            <a:pPr marL="0" lvl="0" indent="0" defTabSz="287338" eaLnBrk="1" hangingPunct="1">
              <a:lnSpc>
                <a:spcPct val="90000"/>
              </a:lnSpc>
              <a:spcBef>
                <a:spcPts val="0"/>
              </a:spcBef>
              <a:spcAft>
                <a:spcPts val="600"/>
              </a:spcAft>
              <a:buClr>
                <a:schemeClr val="accent2"/>
              </a:buClr>
              <a:buNone/>
            </a:pPr>
            <a:endParaRPr lang="el-GR" sz="2800" b="1" dirty="0">
              <a:solidFill>
                <a:srgbClr val="2D2DB9"/>
              </a:solidFill>
              <a:latin typeface="Calibri" panose="020F0502020204030204" pitchFamily="34" charset="0"/>
              <a:cs typeface="Calibri" panose="020F0502020204030204" pitchFamily="34" charset="0"/>
            </a:endParaRPr>
          </a:p>
          <a:p>
            <a:pPr marL="0" lvl="0" indent="0" defTabSz="287338" eaLnBrk="1" hangingPunct="1">
              <a:lnSpc>
                <a:spcPct val="90000"/>
              </a:lnSpc>
              <a:spcBef>
                <a:spcPts val="0"/>
              </a:spcBef>
              <a:spcAft>
                <a:spcPts val="600"/>
              </a:spcAft>
              <a:buClr>
                <a:schemeClr val="accent2"/>
              </a:buClr>
              <a:buNone/>
            </a:pPr>
            <a:endParaRPr lang="el-GR" sz="2800" b="1" dirty="0">
              <a:solidFill>
                <a:srgbClr val="2D2DB9"/>
              </a:solidFill>
              <a:latin typeface="Calibri" panose="020F0502020204030204" pitchFamily="34" charset="0"/>
              <a:cs typeface="Calibri" panose="020F0502020204030204" pitchFamily="34" charset="0"/>
            </a:endParaRPr>
          </a:p>
          <a:p>
            <a:pPr marL="0" lvl="0" indent="0" defTabSz="287338" eaLnBrk="1" hangingPunct="1">
              <a:lnSpc>
                <a:spcPct val="90000"/>
              </a:lnSpc>
              <a:spcBef>
                <a:spcPts val="0"/>
              </a:spcBef>
              <a:spcAft>
                <a:spcPts val="600"/>
              </a:spcAft>
              <a:buClr>
                <a:schemeClr val="accent2"/>
              </a:buClr>
              <a:buNone/>
            </a:pPr>
            <a:endParaRPr lang="el-GR" sz="2800" b="1" dirty="0">
              <a:solidFill>
                <a:srgbClr val="2D2DB9"/>
              </a:solidFill>
              <a:latin typeface="Calibri" panose="020F0502020204030204" pitchFamily="34" charset="0"/>
              <a:cs typeface="Calibri" panose="020F0502020204030204" pitchFamily="34" charset="0"/>
            </a:endParaRPr>
          </a:p>
          <a:p>
            <a:pPr marL="0" lvl="0" indent="0" defTabSz="287338" eaLnBrk="1" hangingPunct="1">
              <a:lnSpc>
                <a:spcPct val="90000"/>
              </a:lnSpc>
              <a:spcBef>
                <a:spcPts val="0"/>
              </a:spcBef>
              <a:spcAft>
                <a:spcPts val="600"/>
              </a:spcAft>
              <a:buClr>
                <a:schemeClr val="accent2"/>
              </a:buClr>
              <a:buNone/>
            </a:pPr>
            <a:endParaRPr lang="el-GR" sz="2800" b="1" dirty="0">
              <a:solidFill>
                <a:srgbClr val="2D2DB9"/>
              </a:solidFill>
              <a:latin typeface="Calibri" panose="020F0502020204030204" pitchFamily="34" charset="0"/>
              <a:cs typeface="Calibri" panose="020F0502020204030204" pitchFamily="34" charset="0"/>
            </a:endParaRPr>
          </a:p>
          <a:p>
            <a:pPr marL="0" lvl="0" indent="0" defTabSz="287338" eaLnBrk="1" hangingPunct="1">
              <a:lnSpc>
                <a:spcPct val="90000"/>
              </a:lnSpc>
              <a:spcBef>
                <a:spcPts val="0"/>
              </a:spcBef>
              <a:spcAft>
                <a:spcPts val="600"/>
              </a:spcAft>
              <a:buClr>
                <a:schemeClr val="accent2"/>
              </a:buClr>
              <a:buNone/>
            </a:pPr>
            <a:endParaRPr lang="en-GB" sz="2800" b="1" dirty="0">
              <a:solidFill>
                <a:srgbClr val="2D2DB9"/>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a:defRPr/>
            </a:pPr>
            <a:fld id="{396880B1-9F98-4979-B131-D90DE2358322}" type="slidenum">
              <a:rPr lang="en-GB" smtClean="0"/>
              <a:pPr>
                <a:defRPr/>
              </a:pPr>
              <a:t>14</a:t>
            </a:fld>
            <a:endParaRPr lang="en-GB" dirty="0"/>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endParaRPr lang="en-GB" b="1" kern="0" dirty="0">
              <a:solidFill>
                <a:srgbClr val="008600"/>
              </a:solidFill>
              <a:latin typeface="Calibri" panose="020F0502020204030204" pitchFamily="34" charset="0"/>
              <a:ea typeface="+mj-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335360" y="773088"/>
            <a:ext cx="11521280"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endParaRPr lang="en-GB" b="1" kern="0" dirty="0">
              <a:solidFill>
                <a:srgbClr val="00B050"/>
              </a:solidFill>
              <a:latin typeface="Calibri" panose="020F0502020204030204" pitchFamily="34" charset="0"/>
              <a:ea typeface="+mj-ea"/>
              <a:cs typeface="Calibri" panose="020F0502020204030204" pitchFamily="34" charset="0"/>
            </a:endParaRPr>
          </a:p>
        </p:txBody>
      </p:sp>
      <p:graphicFrame>
        <p:nvGraphicFramePr>
          <p:cNvPr id="4" name="Table 3">
            <a:extLst>
              <a:ext uri="{FF2B5EF4-FFF2-40B4-BE49-F238E27FC236}">
                <a16:creationId xmlns:a16="http://schemas.microsoft.com/office/drawing/2014/main" id="{8D3FE64C-4A66-409A-AD8A-30A70CD2FF94}"/>
              </a:ext>
            </a:extLst>
          </p:cNvPr>
          <p:cNvGraphicFramePr>
            <a:graphicFrameLocks noGrp="1"/>
          </p:cNvGraphicFramePr>
          <p:nvPr>
            <p:extLst>
              <p:ext uri="{D42A27DB-BD31-4B8C-83A1-F6EECF244321}">
                <p14:modId xmlns:p14="http://schemas.microsoft.com/office/powerpoint/2010/main" val="2725559915"/>
              </p:ext>
            </p:extLst>
          </p:nvPr>
        </p:nvGraphicFramePr>
        <p:xfrm>
          <a:off x="1811523" y="2852936"/>
          <a:ext cx="8568953" cy="2952328"/>
        </p:xfrm>
        <a:graphic>
          <a:graphicData uri="http://schemas.openxmlformats.org/drawingml/2006/table">
            <a:tbl>
              <a:tblPr>
                <a:tableStyleId>{5C22544A-7EE6-4342-B048-85BDC9FD1C3A}</a:tableStyleId>
              </a:tblPr>
              <a:tblGrid>
                <a:gridCol w="1970230">
                  <a:extLst>
                    <a:ext uri="{9D8B030D-6E8A-4147-A177-3AD203B41FA5}">
                      <a16:colId xmlns:a16="http://schemas.microsoft.com/office/drawing/2014/main" val="3433660532"/>
                    </a:ext>
                  </a:extLst>
                </a:gridCol>
                <a:gridCol w="2548970">
                  <a:extLst>
                    <a:ext uri="{9D8B030D-6E8A-4147-A177-3AD203B41FA5}">
                      <a16:colId xmlns:a16="http://schemas.microsoft.com/office/drawing/2014/main" val="518925325"/>
                    </a:ext>
                  </a:extLst>
                </a:gridCol>
                <a:gridCol w="1937845">
                  <a:extLst>
                    <a:ext uri="{9D8B030D-6E8A-4147-A177-3AD203B41FA5}">
                      <a16:colId xmlns:a16="http://schemas.microsoft.com/office/drawing/2014/main" val="2268340760"/>
                    </a:ext>
                  </a:extLst>
                </a:gridCol>
                <a:gridCol w="2111908">
                  <a:extLst>
                    <a:ext uri="{9D8B030D-6E8A-4147-A177-3AD203B41FA5}">
                      <a16:colId xmlns:a16="http://schemas.microsoft.com/office/drawing/2014/main" val="74502447"/>
                    </a:ext>
                  </a:extLst>
                </a:gridCol>
              </a:tblGrid>
              <a:tr h="963141">
                <a:tc rowSpan="2">
                  <a:txBody>
                    <a:bodyPr/>
                    <a:lstStyle/>
                    <a:p>
                      <a:pPr algn="ctr"/>
                      <a:r>
                        <a:rPr lang="el-GR" sz="2400" kern="0" dirty="0">
                          <a:effectLst/>
                          <a:latin typeface="Calibri" panose="020F0502020204030204" pitchFamily="34" charset="0"/>
                          <a:cs typeface="Calibri" panose="020F0502020204030204" pitchFamily="34" charset="0"/>
                        </a:rPr>
                        <a:t>Επίπεδο επιχορήγησης</a:t>
                      </a:r>
                      <a:endParaRPr lang="en-GB" sz="2400" b="1" kern="0" dirty="0">
                        <a:effectLst/>
                        <a:latin typeface="Calibri" panose="020F0502020204030204" pitchFamily="34" charset="0"/>
                        <a:cs typeface="Calibri" panose="020F0502020204030204" pitchFamily="34" charset="0"/>
                      </a:endParaRPr>
                    </a:p>
                  </a:txBody>
                  <a:tcPr marL="71755" marR="71755" marT="0" marB="0" anchor="ctr"/>
                </a:tc>
                <a:tc rowSpan="2">
                  <a:txBody>
                    <a:bodyPr/>
                    <a:lstStyle/>
                    <a:p>
                      <a:pPr algn="ctr"/>
                      <a:r>
                        <a:rPr lang="el-GR" sz="2400" dirty="0">
                          <a:effectLst/>
                          <a:latin typeface="Calibri" panose="020F0502020204030204" pitchFamily="34" charset="0"/>
                          <a:cs typeface="Calibri" panose="020F0502020204030204" pitchFamily="34" charset="0"/>
                        </a:rPr>
                        <a:t>Ωριαίο χορήγημα ανά άτομο </a:t>
                      </a:r>
                      <a:endParaRPr lang="en-GB" sz="2400" dirty="0">
                        <a:effectLst/>
                        <a:latin typeface="Calibri" panose="020F0502020204030204" pitchFamily="34" charset="0"/>
                        <a:cs typeface="Calibri" panose="020F0502020204030204" pitchFamily="34" charset="0"/>
                      </a:endParaRPr>
                    </a:p>
                    <a:p>
                      <a:pPr algn="ctr"/>
                      <a:r>
                        <a:rPr lang="el-GR" sz="2400" dirty="0">
                          <a:effectLst/>
                          <a:latin typeface="Calibri" panose="020F0502020204030204" pitchFamily="34" charset="0"/>
                          <a:cs typeface="Calibri" panose="020F0502020204030204" pitchFamily="34" charset="0"/>
                        </a:rPr>
                        <a:t>€/ώρα/άτομο</a:t>
                      </a:r>
                      <a:endParaRPr lang="en-GB"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71755" marR="71755" marT="0" marB="0" anchor="ctr"/>
                </a:tc>
                <a:tc gridSpan="2">
                  <a:txBody>
                    <a:bodyPr/>
                    <a:lstStyle/>
                    <a:p>
                      <a:pPr algn="ctr"/>
                      <a:r>
                        <a:rPr lang="en-GB" sz="2400">
                          <a:effectLst/>
                          <a:latin typeface="Calibri" panose="020F0502020204030204" pitchFamily="34" charset="0"/>
                          <a:cs typeface="Calibri" panose="020F0502020204030204" pitchFamily="34" charset="0"/>
                        </a:rPr>
                        <a:t>Ωριαίο χορήγημα (συνολικό)</a:t>
                      </a:r>
                    </a:p>
                    <a:p>
                      <a:pPr algn="ctr"/>
                      <a:r>
                        <a:rPr lang="en-GB" sz="2400">
                          <a:effectLst/>
                          <a:latin typeface="Calibri" panose="020F0502020204030204" pitchFamily="34" charset="0"/>
                          <a:cs typeface="Calibri" panose="020F0502020204030204" pitchFamily="34" charset="0"/>
                        </a:rPr>
                        <a:t>€/ώρα</a:t>
                      </a:r>
                      <a:endParaRPr lang="en-GB" sz="2400">
                        <a:effectLst/>
                        <a:latin typeface="Calibri" panose="020F0502020204030204" pitchFamily="34" charset="0"/>
                        <a:ea typeface="Times New Roman" panose="02020603050405020304" pitchFamily="18" charset="0"/>
                        <a:cs typeface="Calibri" panose="020F0502020204030204" pitchFamily="34" charset="0"/>
                      </a:endParaRPr>
                    </a:p>
                  </a:txBody>
                  <a:tcPr marL="71755" marR="71755" marT="0" marB="0" anchor="ctr"/>
                </a:tc>
                <a:tc hMerge="1">
                  <a:txBody>
                    <a:bodyPr/>
                    <a:lstStyle/>
                    <a:p>
                      <a:endParaRPr lang="en-GB"/>
                    </a:p>
                  </a:txBody>
                  <a:tcPr/>
                </a:tc>
                <a:extLst>
                  <a:ext uri="{0D108BD9-81ED-4DB2-BD59-A6C34878D82A}">
                    <a16:rowId xmlns:a16="http://schemas.microsoft.com/office/drawing/2014/main" val="1417102133"/>
                  </a:ext>
                </a:extLst>
              </a:tr>
              <a:tr h="486463">
                <a:tc vMerge="1">
                  <a:txBody>
                    <a:bodyPr/>
                    <a:lstStyle/>
                    <a:p>
                      <a:endParaRPr lang="en-GB"/>
                    </a:p>
                  </a:txBody>
                  <a:tcPr/>
                </a:tc>
                <a:tc vMerge="1">
                  <a:txBody>
                    <a:bodyPr/>
                    <a:lstStyle/>
                    <a:p>
                      <a:endParaRPr lang="en-GB"/>
                    </a:p>
                  </a:txBody>
                  <a:tcPr/>
                </a:tc>
                <a:tc>
                  <a:txBody>
                    <a:bodyPr/>
                    <a:lstStyle/>
                    <a:p>
                      <a:pPr algn="ctr"/>
                      <a:r>
                        <a:rPr lang="en-GB" sz="2400">
                          <a:effectLst/>
                          <a:latin typeface="Calibri" panose="020F0502020204030204" pitchFamily="34" charset="0"/>
                          <a:cs typeface="Calibri" panose="020F0502020204030204" pitchFamily="34" charset="0"/>
                        </a:rPr>
                        <a:t>Κατώτατο</a:t>
                      </a:r>
                      <a:endParaRPr lang="en-GB" sz="2400">
                        <a:effectLst/>
                        <a:latin typeface="Calibri" panose="020F0502020204030204" pitchFamily="34" charset="0"/>
                        <a:ea typeface="Times New Roman" panose="02020603050405020304" pitchFamily="18" charset="0"/>
                        <a:cs typeface="Calibri" panose="020F0502020204030204" pitchFamily="34" charset="0"/>
                      </a:endParaRPr>
                    </a:p>
                  </a:txBody>
                  <a:tcPr marL="71755" marR="71755" marT="0" marB="0" anchor="ctr"/>
                </a:tc>
                <a:tc>
                  <a:txBody>
                    <a:bodyPr/>
                    <a:lstStyle/>
                    <a:p>
                      <a:pPr algn="ctr"/>
                      <a:r>
                        <a:rPr lang="en-GB" sz="2400">
                          <a:effectLst/>
                          <a:latin typeface="Calibri" panose="020F0502020204030204" pitchFamily="34" charset="0"/>
                          <a:cs typeface="Calibri" panose="020F0502020204030204" pitchFamily="34" charset="0"/>
                        </a:rPr>
                        <a:t>Ανώτατο</a:t>
                      </a:r>
                      <a:endParaRPr lang="en-GB" sz="2400">
                        <a:effectLst/>
                        <a:latin typeface="Calibri" panose="020F0502020204030204" pitchFamily="34" charset="0"/>
                        <a:ea typeface="Times New Roman" panose="02020603050405020304" pitchFamily="18" charset="0"/>
                        <a:cs typeface="Calibri" panose="020F0502020204030204" pitchFamily="34" charset="0"/>
                      </a:endParaRPr>
                    </a:p>
                  </a:txBody>
                  <a:tcPr marL="71755" marR="71755" marT="0" marB="0" anchor="ctr"/>
                </a:tc>
                <a:extLst>
                  <a:ext uri="{0D108BD9-81ED-4DB2-BD59-A6C34878D82A}">
                    <a16:rowId xmlns:a16="http://schemas.microsoft.com/office/drawing/2014/main" val="541680947"/>
                  </a:ext>
                </a:extLst>
              </a:tr>
              <a:tr h="773030">
                <a:tc>
                  <a:txBody>
                    <a:bodyPr/>
                    <a:lstStyle/>
                    <a:p>
                      <a:r>
                        <a:rPr lang="en-GB" sz="2400">
                          <a:effectLst/>
                          <a:latin typeface="Calibri" panose="020F0502020204030204" pitchFamily="34" charset="0"/>
                          <a:cs typeface="Calibri" panose="020F0502020204030204" pitchFamily="34" charset="0"/>
                        </a:rPr>
                        <a:t>Επίπεδο  1</a:t>
                      </a:r>
                      <a:endParaRPr lang="en-GB" sz="2400">
                        <a:effectLst/>
                        <a:latin typeface="Calibri" panose="020F0502020204030204" pitchFamily="34" charset="0"/>
                        <a:ea typeface="Times New Roman" panose="02020603050405020304" pitchFamily="18" charset="0"/>
                        <a:cs typeface="Calibri" panose="020F0502020204030204" pitchFamily="34" charset="0"/>
                      </a:endParaRPr>
                    </a:p>
                  </a:txBody>
                  <a:tcPr marL="71755" marR="71755" marT="0" marB="0" anchor="ctr"/>
                </a:tc>
                <a:tc>
                  <a:txBody>
                    <a:bodyPr/>
                    <a:lstStyle/>
                    <a:p>
                      <a:pPr algn="ctr"/>
                      <a:r>
                        <a:rPr lang="en-GB" sz="2400">
                          <a:effectLst/>
                          <a:latin typeface="Calibri" panose="020F0502020204030204" pitchFamily="34" charset="0"/>
                          <a:cs typeface="Calibri" panose="020F0502020204030204" pitchFamily="34" charset="0"/>
                        </a:rPr>
                        <a:t>12 </a:t>
                      </a:r>
                      <a:endParaRPr lang="en-GB" sz="2400">
                        <a:effectLst/>
                        <a:latin typeface="Calibri" panose="020F0502020204030204" pitchFamily="34" charset="0"/>
                        <a:ea typeface="Times New Roman" panose="02020603050405020304" pitchFamily="18" charset="0"/>
                        <a:cs typeface="Calibri" panose="020F0502020204030204" pitchFamily="34" charset="0"/>
                      </a:endParaRPr>
                    </a:p>
                  </a:txBody>
                  <a:tcPr marL="71755" marR="71755" marT="0" marB="0" anchor="ctr"/>
                </a:tc>
                <a:tc>
                  <a:txBody>
                    <a:bodyPr/>
                    <a:lstStyle/>
                    <a:p>
                      <a:pPr algn="ctr"/>
                      <a:r>
                        <a:rPr lang="en-GB" sz="2400" dirty="0">
                          <a:effectLst/>
                          <a:latin typeface="Calibri" panose="020F0502020204030204" pitchFamily="34" charset="0"/>
                          <a:cs typeface="Calibri" panose="020F0502020204030204" pitchFamily="34" charset="0"/>
                        </a:rPr>
                        <a:t>36</a:t>
                      </a:r>
                      <a:endParaRPr lang="en-GB"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71755" marR="71755" marT="0" marB="0" anchor="ctr"/>
                </a:tc>
                <a:tc>
                  <a:txBody>
                    <a:bodyPr/>
                    <a:lstStyle/>
                    <a:p>
                      <a:pPr algn="ctr"/>
                      <a:r>
                        <a:rPr lang="en-GB" sz="2400">
                          <a:effectLst/>
                          <a:latin typeface="Calibri" panose="020F0502020204030204" pitchFamily="34" charset="0"/>
                          <a:cs typeface="Calibri" panose="020F0502020204030204" pitchFamily="34" charset="0"/>
                        </a:rPr>
                        <a:t>1</a:t>
                      </a:r>
                      <a:r>
                        <a:rPr lang="el-GR" sz="2400">
                          <a:effectLst/>
                          <a:latin typeface="Calibri" panose="020F0502020204030204" pitchFamily="34" charset="0"/>
                          <a:cs typeface="Calibri" panose="020F0502020204030204" pitchFamily="34" charset="0"/>
                        </a:rPr>
                        <a:t>92</a:t>
                      </a:r>
                      <a:r>
                        <a:rPr lang="en-GB" sz="2400">
                          <a:effectLst/>
                          <a:latin typeface="Calibri" panose="020F0502020204030204" pitchFamily="34" charset="0"/>
                          <a:cs typeface="Calibri" panose="020F0502020204030204" pitchFamily="34" charset="0"/>
                        </a:rPr>
                        <a:t> </a:t>
                      </a:r>
                      <a:endParaRPr lang="en-GB" sz="2400">
                        <a:effectLst/>
                        <a:latin typeface="Calibri" panose="020F0502020204030204" pitchFamily="34" charset="0"/>
                        <a:ea typeface="Times New Roman" panose="02020603050405020304" pitchFamily="18" charset="0"/>
                        <a:cs typeface="Calibri" panose="020F0502020204030204" pitchFamily="34" charset="0"/>
                      </a:endParaRPr>
                    </a:p>
                  </a:txBody>
                  <a:tcPr marL="71755" marR="71755" marT="0" marB="0" anchor="ctr"/>
                </a:tc>
                <a:extLst>
                  <a:ext uri="{0D108BD9-81ED-4DB2-BD59-A6C34878D82A}">
                    <a16:rowId xmlns:a16="http://schemas.microsoft.com/office/drawing/2014/main" val="3292374649"/>
                  </a:ext>
                </a:extLst>
              </a:tr>
              <a:tr h="729694">
                <a:tc>
                  <a:txBody>
                    <a:bodyPr/>
                    <a:lstStyle/>
                    <a:p>
                      <a:r>
                        <a:rPr lang="el-GR" sz="2400" dirty="0">
                          <a:effectLst/>
                          <a:latin typeface="Calibri" panose="020F0502020204030204" pitchFamily="34" charset="0"/>
                          <a:cs typeface="Calibri" panose="020F0502020204030204" pitchFamily="34" charset="0"/>
                        </a:rPr>
                        <a:t>Επίπεδο  2</a:t>
                      </a:r>
                      <a:endParaRPr lang="en-GB"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71755" marR="71755" marT="0" marB="0" anchor="ctr"/>
                </a:tc>
                <a:tc>
                  <a:txBody>
                    <a:bodyPr/>
                    <a:lstStyle/>
                    <a:p>
                      <a:pPr algn="ctr"/>
                      <a:r>
                        <a:rPr lang="en-GB" sz="2400">
                          <a:effectLst/>
                          <a:latin typeface="Calibri" panose="020F0502020204030204" pitchFamily="34" charset="0"/>
                          <a:cs typeface="Calibri" panose="020F0502020204030204" pitchFamily="34" charset="0"/>
                        </a:rPr>
                        <a:t>17 </a:t>
                      </a:r>
                      <a:endParaRPr lang="en-GB" sz="2400">
                        <a:effectLst/>
                        <a:latin typeface="Calibri" panose="020F0502020204030204" pitchFamily="34" charset="0"/>
                        <a:ea typeface="Times New Roman" panose="02020603050405020304" pitchFamily="18" charset="0"/>
                        <a:cs typeface="Calibri" panose="020F0502020204030204" pitchFamily="34" charset="0"/>
                      </a:endParaRPr>
                    </a:p>
                  </a:txBody>
                  <a:tcPr marL="71755" marR="71755" marT="0" marB="0" anchor="ctr"/>
                </a:tc>
                <a:tc>
                  <a:txBody>
                    <a:bodyPr/>
                    <a:lstStyle/>
                    <a:p>
                      <a:pPr algn="ctr"/>
                      <a:r>
                        <a:rPr lang="el-GR" sz="2400">
                          <a:effectLst/>
                          <a:latin typeface="Calibri" panose="020F0502020204030204" pitchFamily="34" charset="0"/>
                          <a:cs typeface="Calibri" panose="020F0502020204030204" pitchFamily="34" charset="0"/>
                        </a:rPr>
                        <a:t>51</a:t>
                      </a:r>
                      <a:endParaRPr lang="en-GB" sz="2400">
                        <a:effectLst/>
                        <a:latin typeface="Calibri" panose="020F0502020204030204" pitchFamily="34" charset="0"/>
                        <a:ea typeface="Times New Roman" panose="02020603050405020304" pitchFamily="18" charset="0"/>
                        <a:cs typeface="Calibri" panose="020F0502020204030204" pitchFamily="34" charset="0"/>
                      </a:endParaRPr>
                    </a:p>
                  </a:txBody>
                  <a:tcPr marL="71755" marR="71755" marT="0" marB="0" anchor="ctr"/>
                </a:tc>
                <a:tc>
                  <a:txBody>
                    <a:bodyPr/>
                    <a:lstStyle/>
                    <a:p>
                      <a:pPr algn="ctr"/>
                      <a:r>
                        <a:rPr lang="en-GB" sz="2400" dirty="0">
                          <a:effectLst/>
                          <a:latin typeface="Calibri" panose="020F0502020204030204" pitchFamily="34" charset="0"/>
                          <a:cs typeface="Calibri" panose="020F0502020204030204" pitchFamily="34" charset="0"/>
                        </a:rPr>
                        <a:t>2</a:t>
                      </a:r>
                      <a:r>
                        <a:rPr lang="el-GR" sz="2400" dirty="0">
                          <a:effectLst/>
                          <a:latin typeface="Calibri" panose="020F0502020204030204" pitchFamily="34" charset="0"/>
                          <a:cs typeface="Calibri" panose="020F0502020204030204" pitchFamily="34" charset="0"/>
                        </a:rPr>
                        <a:t>72</a:t>
                      </a:r>
                      <a:r>
                        <a:rPr lang="en-GB" sz="2400" dirty="0">
                          <a:effectLst/>
                          <a:latin typeface="Calibri" panose="020F0502020204030204" pitchFamily="34" charset="0"/>
                          <a:cs typeface="Calibri" panose="020F0502020204030204" pitchFamily="34" charset="0"/>
                        </a:rPr>
                        <a:t> </a:t>
                      </a:r>
                      <a:endParaRPr lang="en-GB"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71755" marR="71755" marT="0" marB="0" anchor="ctr"/>
                </a:tc>
                <a:extLst>
                  <a:ext uri="{0D108BD9-81ED-4DB2-BD59-A6C34878D82A}">
                    <a16:rowId xmlns:a16="http://schemas.microsoft.com/office/drawing/2014/main" val="1013657037"/>
                  </a:ext>
                </a:extLst>
              </a:tr>
            </a:tbl>
          </a:graphicData>
        </a:graphic>
      </p:graphicFrame>
      <p:sp>
        <p:nvSpPr>
          <p:cNvPr id="8" name="TextBox 7">
            <a:extLst>
              <a:ext uri="{FF2B5EF4-FFF2-40B4-BE49-F238E27FC236}">
                <a16:creationId xmlns:a16="http://schemas.microsoft.com/office/drawing/2014/main" id="{C692DC65-883F-4148-A83A-BAE8A655F64E}"/>
              </a:ext>
            </a:extLst>
          </p:cNvPr>
          <p:cNvSpPr txBox="1"/>
          <p:nvPr/>
        </p:nvSpPr>
        <p:spPr>
          <a:xfrm>
            <a:off x="1487488" y="944724"/>
            <a:ext cx="9721080" cy="461665"/>
          </a:xfrm>
          <a:prstGeom prst="rect">
            <a:avLst/>
          </a:prstGeom>
          <a:noFill/>
        </p:spPr>
        <p:txBody>
          <a:bodyPr wrap="square">
            <a:spAutoFit/>
          </a:bodyPr>
          <a:lstStyle/>
          <a:p>
            <a:pPr algn="ctr"/>
            <a:r>
              <a:rPr kumimoji="0" lang="el-GR" b="1" i="0" u="none" strike="noStrike" kern="1200" cap="none" spc="0" normalizeH="0" baseline="0" noProof="0" dirty="0" err="1">
                <a:ln>
                  <a:noFill/>
                </a:ln>
                <a:solidFill>
                  <a:srgbClr val="009900"/>
                </a:solidFill>
                <a:effectLst/>
                <a:uLnTx/>
                <a:uFillTx/>
                <a:latin typeface="Calibri" panose="020F0502020204030204" pitchFamily="34" charset="0"/>
                <a:ea typeface="+mn-ea"/>
                <a:cs typeface="Calibri" panose="020F0502020204030204" pitchFamily="34" charset="0"/>
              </a:rPr>
              <a:t>Μονοεπιχειρησιακά</a:t>
            </a:r>
            <a:r>
              <a:rPr kumimoji="0" lang="el-GR"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 Προγράμματα Κατάρτισης στην Κύπρο (11)</a:t>
            </a:r>
            <a:endParaRPr lang="en-GB" dirty="0">
              <a:solidFill>
                <a:srgbClr val="009900"/>
              </a:solidFill>
            </a:endParaRPr>
          </a:p>
        </p:txBody>
      </p:sp>
    </p:spTree>
    <p:extLst>
      <p:ext uri="{BB962C8B-B14F-4D97-AF65-F5344CB8AC3E}">
        <p14:creationId xmlns:p14="http://schemas.microsoft.com/office/powerpoint/2010/main" val="753830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extLst>
              <p:ext uri="{D42A27DB-BD31-4B8C-83A1-F6EECF244321}">
                <p14:modId xmlns:p14="http://schemas.microsoft.com/office/powerpoint/2010/main" val="681328845"/>
              </p:ext>
            </p:extLst>
          </p:nvPr>
        </p:nvGraphicFramePr>
        <p:xfrm>
          <a:off x="0" y="0"/>
          <a:ext cx="12192000" cy="6856413"/>
        </p:xfrm>
        <a:graphic>
          <a:graphicData uri="http://schemas.openxmlformats.org/presentationml/2006/ole">
            <mc:AlternateContent xmlns:mc="http://schemas.openxmlformats.org/markup-compatibility/2006">
              <mc:Choice xmlns:v="urn:schemas-microsoft-com:vml" Requires="v">
                <p:oleObj spid="_x0000_s26656"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0" lvl="0" indent="0" algn="ctr" defTabSz="287338" eaLnBrk="1" hangingPunct="1">
              <a:lnSpc>
                <a:spcPct val="90000"/>
              </a:lnSpc>
              <a:spcBef>
                <a:spcPts val="600"/>
              </a:spcBef>
              <a:spcAft>
                <a:spcPts val="0"/>
              </a:spcAft>
              <a:buClr>
                <a:schemeClr val="accent2"/>
              </a:buClr>
              <a:buNone/>
            </a:pPr>
            <a:r>
              <a:rPr lang="el-GR" b="1" dirty="0">
                <a:solidFill>
                  <a:srgbClr val="FF0000"/>
                </a:solidFill>
                <a:latin typeface="Calibri" panose="020F0502020204030204" pitchFamily="34" charset="0"/>
                <a:cs typeface="Calibri" panose="020F0502020204030204" pitchFamily="34" charset="0"/>
              </a:rPr>
              <a:t>Καθορισμός Επιπέδου Προγραμμάτων</a:t>
            </a:r>
          </a:p>
          <a:p>
            <a:pPr marL="0" lvl="0" indent="0" defTabSz="287338" eaLnBrk="1" hangingPunct="1">
              <a:lnSpc>
                <a:spcPct val="90000"/>
              </a:lnSpc>
              <a:spcBef>
                <a:spcPts val="0"/>
              </a:spcBef>
              <a:spcAft>
                <a:spcPts val="600"/>
              </a:spcAft>
              <a:buClr>
                <a:schemeClr val="accent2"/>
              </a:buClr>
              <a:buNone/>
            </a:pPr>
            <a:endParaRPr lang="el-GR" sz="2800" b="1" dirty="0">
              <a:solidFill>
                <a:srgbClr val="2D2DB9"/>
              </a:solidFill>
              <a:latin typeface="Calibri" panose="020F0502020204030204" pitchFamily="34" charset="0"/>
              <a:cs typeface="Calibri" panose="020F0502020204030204" pitchFamily="34" charset="0"/>
            </a:endParaRPr>
          </a:p>
          <a:p>
            <a:pPr marL="0" lvl="0" indent="0" defTabSz="287338" eaLnBrk="1" hangingPunct="1">
              <a:lnSpc>
                <a:spcPct val="90000"/>
              </a:lnSpc>
              <a:spcBef>
                <a:spcPts val="0"/>
              </a:spcBef>
              <a:spcAft>
                <a:spcPts val="600"/>
              </a:spcAft>
              <a:buClr>
                <a:schemeClr val="accent2"/>
              </a:buClr>
              <a:buNone/>
            </a:pPr>
            <a:endParaRPr lang="el-GR" sz="2800" b="1" dirty="0">
              <a:solidFill>
                <a:srgbClr val="2D2DB9"/>
              </a:solidFill>
              <a:latin typeface="Calibri" panose="020F0502020204030204" pitchFamily="34" charset="0"/>
              <a:cs typeface="Calibri" panose="020F0502020204030204" pitchFamily="34" charset="0"/>
            </a:endParaRPr>
          </a:p>
          <a:p>
            <a:pPr marL="0" lvl="0" indent="0" defTabSz="287338" eaLnBrk="1" hangingPunct="1">
              <a:lnSpc>
                <a:spcPct val="90000"/>
              </a:lnSpc>
              <a:spcBef>
                <a:spcPts val="0"/>
              </a:spcBef>
              <a:spcAft>
                <a:spcPts val="600"/>
              </a:spcAft>
              <a:buClr>
                <a:schemeClr val="accent2"/>
              </a:buClr>
              <a:buNone/>
            </a:pPr>
            <a:endParaRPr lang="el-GR" sz="2800" b="1" dirty="0">
              <a:solidFill>
                <a:srgbClr val="2D2DB9"/>
              </a:solidFill>
              <a:latin typeface="Calibri" panose="020F0502020204030204" pitchFamily="34" charset="0"/>
              <a:cs typeface="Calibri" panose="020F0502020204030204" pitchFamily="34" charset="0"/>
            </a:endParaRPr>
          </a:p>
          <a:p>
            <a:pPr marL="0" lvl="0" indent="0" defTabSz="287338" eaLnBrk="1" hangingPunct="1">
              <a:lnSpc>
                <a:spcPct val="90000"/>
              </a:lnSpc>
              <a:spcBef>
                <a:spcPts val="0"/>
              </a:spcBef>
              <a:spcAft>
                <a:spcPts val="600"/>
              </a:spcAft>
              <a:buClr>
                <a:schemeClr val="accent2"/>
              </a:buClr>
              <a:buNone/>
            </a:pPr>
            <a:endParaRPr lang="el-GR" sz="2800" b="1" dirty="0">
              <a:solidFill>
                <a:srgbClr val="2D2DB9"/>
              </a:solidFill>
              <a:latin typeface="Calibri" panose="020F0502020204030204" pitchFamily="34" charset="0"/>
              <a:cs typeface="Calibri" panose="020F0502020204030204" pitchFamily="34" charset="0"/>
            </a:endParaRPr>
          </a:p>
          <a:p>
            <a:pPr marL="0" lvl="0" indent="0" defTabSz="287338" eaLnBrk="1" hangingPunct="1">
              <a:lnSpc>
                <a:spcPct val="90000"/>
              </a:lnSpc>
              <a:spcBef>
                <a:spcPts val="0"/>
              </a:spcBef>
              <a:spcAft>
                <a:spcPts val="600"/>
              </a:spcAft>
              <a:buClr>
                <a:schemeClr val="accent2"/>
              </a:buClr>
              <a:buNone/>
            </a:pPr>
            <a:endParaRPr lang="el-GR" sz="2800" b="1" dirty="0">
              <a:solidFill>
                <a:srgbClr val="2D2DB9"/>
              </a:solidFill>
              <a:latin typeface="Calibri" panose="020F0502020204030204" pitchFamily="34" charset="0"/>
              <a:cs typeface="Calibri" panose="020F0502020204030204" pitchFamily="34" charset="0"/>
            </a:endParaRPr>
          </a:p>
          <a:p>
            <a:pPr marL="0" lvl="0" indent="0" defTabSz="287338" eaLnBrk="1" hangingPunct="1">
              <a:lnSpc>
                <a:spcPct val="90000"/>
              </a:lnSpc>
              <a:spcBef>
                <a:spcPts val="0"/>
              </a:spcBef>
              <a:spcAft>
                <a:spcPts val="600"/>
              </a:spcAft>
              <a:buClr>
                <a:schemeClr val="accent2"/>
              </a:buClr>
              <a:buNone/>
            </a:pPr>
            <a:endParaRPr lang="el-GR" sz="2800" b="1" dirty="0">
              <a:solidFill>
                <a:srgbClr val="2D2DB9"/>
              </a:solidFill>
              <a:latin typeface="Calibri" panose="020F0502020204030204" pitchFamily="34" charset="0"/>
              <a:cs typeface="Calibri" panose="020F0502020204030204" pitchFamily="34" charset="0"/>
            </a:endParaRPr>
          </a:p>
          <a:p>
            <a:pPr marL="0" lvl="0" indent="0" defTabSz="287338" eaLnBrk="1" hangingPunct="1">
              <a:lnSpc>
                <a:spcPct val="90000"/>
              </a:lnSpc>
              <a:spcBef>
                <a:spcPts val="0"/>
              </a:spcBef>
              <a:spcAft>
                <a:spcPts val="600"/>
              </a:spcAft>
              <a:buClr>
                <a:schemeClr val="accent2"/>
              </a:buClr>
              <a:buNone/>
            </a:pPr>
            <a:endParaRPr lang="el-GR" sz="2800" b="1" dirty="0">
              <a:solidFill>
                <a:srgbClr val="2D2DB9"/>
              </a:solidFill>
              <a:latin typeface="Calibri" panose="020F0502020204030204" pitchFamily="34" charset="0"/>
              <a:cs typeface="Calibri" panose="020F0502020204030204" pitchFamily="34" charset="0"/>
            </a:endParaRPr>
          </a:p>
          <a:p>
            <a:pPr marL="0" lvl="0" indent="0" defTabSz="287338" eaLnBrk="1" hangingPunct="1">
              <a:lnSpc>
                <a:spcPct val="90000"/>
              </a:lnSpc>
              <a:spcBef>
                <a:spcPts val="0"/>
              </a:spcBef>
              <a:spcAft>
                <a:spcPts val="600"/>
              </a:spcAft>
              <a:buClr>
                <a:schemeClr val="accent2"/>
              </a:buClr>
              <a:buNone/>
            </a:pPr>
            <a:endParaRPr lang="en-GB" sz="2800" b="1" dirty="0">
              <a:solidFill>
                <a:srgbClr val="2D2DB9"/>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a:defRPr/>
            </a:pPr>
            <a:fld id="{396880B1-9F98-4979-B131-D90DE2358322}" type="slidenum">
              <a:rPr lang="en-GB" smtClean="0"/>
              <a:pPr>
                <a:defRPr/>
              </a:pPr>
              <a:t>15</a:t>
            </a:fld>
            <a:endParaRPr lang="en-GB" dirty="0"/>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endParaRPr lang="en-GB" b="1" kern="0" dirty="0">
              <a:solidFill>
                <a:srgbClr val="008600"/>
              </a:solidFill>
              <a:latin typeface="Calibri" panose="020F0502020204030204" pitchFamily="34" charset="0"/>
              <a:ea typeface="+mj-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335360" y="773088"/>
            <a:ext cx="11521280"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endParaRPr lang="en-GB" b="1" kern="0" dirty="0">
              <a:solidFill>
                <a:srgbClr val="00B050"/>
              </a:solidFill>
              <a:latin typeface="Calibri" panose="020F0502020204030204" pitchFamily="34" charset="0"/>
              <a:ea typeface="+mj-ea"/>
              <a:cs typeface="Calibri" panose="020F0502020204030204" pitchFamily="34" charset="0"/>
            </a:endParaRPr>
          </a:p>
        </p:txBody>
      </p:sp>
      <p:graphicFrame>
        <p:nvGraphicFramePr>
          <p:cNvPr id="5" name="Table 4">
            <a:extLst>
              <a:ext uri="{FF2B5EF4-FFF2-40B4-BE49-F238E27FC236}">
                <a16:creationId xmlns:a16="http://schemas.microsoft.com/office/drawing/2014/main" id="{E1AFFF04-0DCB-4C4E-9D24-7EB19261D2C5}"/>
              </a:ext>
            </a:extLst>
          </p:cNvPr>
          <p:cNvGraphicFramePr>
            <a:graphicFrameLocks noGrp="1"/>
          </p:cNvGraphicFramePr>
          <p:nvPr>
            <p:extLst>
              <p:ext uri="{D42A27DB-BD31-4B8C-83A1-F6EECF244321}">
                <p14:modId xmlns:p14="http://schemas.microsoft.com/office/powerpoint/2010/main" val="4070328418"/>
              </p:ext>
            </p:extLst>
          </p:nvPr>
        </p:nvGraphicFramePr>
        <p:xfrm>
          <a:off x="971092" y="2513326"/>
          <a:ext cx="10729192" cy="3748460"/>
        </p:xfrm>
        <a:graphic>
          <a:graphicData uri="http://schemas.openxmlformats.org/drawingml/2006/table">
            <a:tbl>
              <a:tblPr/>
              <a:tblGrid>
                <a:gridCol w="3605016">
                  <a:extLst>
                    <a:ext uri="{9D8B030D-6E8A-4147-A177-3AD203B41FA5}">
                      <a16:colId xmlns:a16="http://schemas.microsoft.com/office/drawing/2014/main" val="3268009197"/>
                    </a:ext>
                  </a:extLst>
                </a:gridCol>
                <a:gridCol w="3605016">
                  <a:extLst>
                    <a:ext uri="{9D8B030D-6E8A-4147-A177-3AD203B41FA5}">
                      <a16:colId xmlns:a16="http://schemas.microsoft.com/office/drawing/2014/main" val="3626093037"/>
                    </a:ext>
                  </a:extLst>
                </a:gridCol>
                <a:gridCol w="3519160">
                  <a:extLst>
                    <a:ext uri="{9D8B030D-6E8A-4147-A177-3AD203B41FA5}">
                      <a16:colId xmlns:a16="http://schemas.microsoft.com/office/drawing/2014/main" val="234572293"/>
                    </a:ext>
                  </a:extLst>
                </a:gridCol>
              </a:tblGrid>
              <a:tr h="194612">
                <a:tc>
                  <a:txBody>
                    <a:bodyPr/>
                    <a:lstStyle/>
                    <a:p>
                      <a:pPr algn="ctr"/>
                      <a:r>
                        <a:rPr lang="en-GB" sz="1400" b="1" dirty="0">
                          <a:effectLst/>
                          <a:latin typeface="Calibri" panose="020F0502020204030204" pitchFamily="34" charset="0"/>
                          <a:ea typeface="Times New Roman" panose="02020603050405020304" pitchFamily="18" charset="0"/>
                          <a:cs typeface="Calibri" panose="020F0502020204030204" pitchFamily="34" charset="0"/>
                        </a:rPr>
                        <a:t>Επί</a:t>
                      </a: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π</a:t>
                      </a:r>
                      <a:r>
                        <a:rPr lang="en-GB" sz="14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εδο</a:t>
                      </a: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Επ</a:t>
                      </a:r>
                      <a:r>
                        <a:rPr lang="en-GB" sz="14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ιχορήγησης</a:t>
                      </a:r>
                      <a:endParaRPr lang="en-GB"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3188" marR="63188"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r>
                        <a:rPr lang="en-GB" sz="14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Περιεχόμενο</a:t>
                      </a: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4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Προγράμμ</a:t>
                      </a: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ατος</a:t>
                      </a:r>
                      <a:endParaRPr lang="en-GB"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3188" marR="631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r>
                        <a:rPr lang="en-GB"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Συμμετέχοντες</a:t>
                      </a:r>
                      <a:endParaRPr lang="en-GB" sz="1400">
                        <a:effectLst/>
                        <a:latin typeface="Calibri" panose="020F0502020204030204" pitchFamily="34" charset="0"/>
                        <a:ea typeface="Times New Roman" panose="02020603050405020304" pitchFamily="18" charset="0"/>
                        <a:cs typeface="Calibri" panose="020F0502020204030204" pitchFamily="34" charset="0"/>
                      </a:endParaRPr>
                    </a:p>
                  </a:txBody>
                  <a:tcPr marL="63188" marR="63188"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844781531"/>
                  </a:ext>
                </a:extLst>
              </a:tr>
              <a:tr h="637066">
                <a:tc rowSpan="2">
                  <a:txBody>
                    <a:bodyPr/>
                    <a:lstStyle/>
                    <a:p>
                      <a:pPr algn="ctr"/>
                      <a:r>
                        <a:rPr lang="en-GB" sz="1400" dirty="0">
                          <a:effectLst/>
                          <a:latin typeface="Calibri" panose="020F0502020204030204" pitchFamily="34" charset="0"/>
                          <a:ea typeface="Times New Roman" panose="02020603050405020304" pitchFamily="18" charset="0"/>
                          <a:cs typeface="Calibri" panose="020F0502020204030204" pitchFamily="34" charset="0"/>
                        </a:rPr>
                        <a:t>Επίπ</a:t>
                      </a:r>
                      <a:r>
                        <a:rPr lang="en-GB" sz="1400" dirty="0" err="1">
                          <a:effectLst/>
                          <a:latin typeface="Calibri" panose="020F0502020204030204" pitchFamily="34" charset="0"/>
                          <a:ea typeface="Times New Roman" panose="02020603050405020304" pitchFamily="18" charset="0"/>
                          <a:cs typeface="Calibri" panose="020F0502020204030204" pitchFamily="34" charset="0"/>
                        </a:rPr>
                        <a:t>εδο</a:t>
                      </a:r>
                      <a:r>
                        <a:rPr lang="en-GB" sz="1400" dirty="0">
                          <a:effectLst/>
                          <a:latin typeface="Calibri" panose="020F0502020204030204" pitchFamily="34" charset="0"/>
                          <a:ea typeface="Times New Roman" panose="02020603050405020304" pitchFamily="18" charset="0"/>
                          <a:cs typeface="Calibri" panose="020F0502020204030204" pitchFamily="34" charset="0"/>
                        </a:rPr>
                        <a:t> 1</a:t>
                      </a:r>
                    </a:p>
                  </a:txBody>
                  <a:tcPr marL="63188" marR="63188" marT="33349" marB="33349"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r>
                        <a:rPr lang="el-GR" sz="1400" dirty="0">
                          <a:effectLst/>
                          <a:latin typeface="Calibri" panose="020F0502020204030204" pitchFamily="34" charset="0"/>
                          <a:ea typeface="Times New Roman" panose="02020603050405020304" pitchFamily="18" charset="0"/>
                          <a:cs typeface="Calibri" panose="020F0502020204030204" pitchFamily="34" charset="0"/>
                        </a:rPr>
                        <a:t>Επαγγελματικές / Τεχνικές γνώσεις και δεξιότητες</a:t>
                      </a:r>
                      <a:endParaRPr lang="en-GB"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3188" marR="63188" marT="33349" marB="333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5">
                        <a:lumMod val="40000"/>
                        <a:lumOff val="60000"/>
                      </a:schemeClr>
                    </a:solidFill>
                  </a:tcPr>
                </a:tc>
                <a:tc>
                  <a:txBody>
                    <a:bodyPr/>
                    <a:lstStyle/>
                    <a:p>
                      <a:r>
                        <a:rPr lang="el-GR" sz="1400">
                          <a:effectLst/>
                          <a:latin typeface="Calibri" panose="020F0502020204030204" pitchFamily="34" charset="0"/>
                          <a:ea typeface="Times New Roman" panose="02020603050405020304" pitchFamily="18" charset="0"/>
                          <a:cs typeface="Calibri" panose="020F0502020204030204" pitchFamily="34" charset="0"/>
                        </a:rPr>
                        <a:t>Βασικό προσωπικό όπως Τεχνίτες, Εργάτες, Γραφειακό προσωπικό, Υπάλληλοι υπηρεσιών</a:t>
                      </a:r>
                      <a:endParaRPr lang="en-GB" sz="1400">
                        <a:effectLst/>
                        <a:latin typeface="Calibri" panose="020F0502020204030204" pitchFamily="34" charset="0"/>
                        <a:ea typeface="Times New Roman" panose="02020603050405020304" pitchFamily="18" charset="0"/>
                        <a:cs typeface="Calibri" panose="020F0502020204030204" pitchFamily="34" charset="0"/>
                      </a:endParaRPr>
                    </a:p>
                  </a:txBody>
                  <a:tcPr marL="63188" marR="63188" marT="33349" marB="33349">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416442642"/>
                  </a:ext>
                </a:extLst>
              </a:tr>
              <a:tr h="831677">
                <a:tc vMerge="1">
                  <a:txBody>
                    <a:bodyPr/>
                    <a:lstStyle/>
                    <a:p>
                      <a:endParaRPr lang="en-GB"/>
                    </a:p>
                  </a:txBody>
                  <a:tcPr/>
                </a:tc>
                <a:tc>
                  <a:txBody>
                    <a:bodyPr/>
                    <a:lstStyle/>
                    <a:p>
                      <a:pPr fontAlgn="auto"/>
                      <a:r>
                        <a:rPr lang="el-GR" sz="1400" dirty="0">
                          <a:effectLst/>
                          <a:latin typeface="Calibri" panose="020F0502020204030204" pitchFamily="34" charset="0"/>
                          <a:ea typeface="Times New Roman" panose="02020603050405020304" pitchFamily="18" charset="0"/>
                          <a:cs typeface="Calibri" panose="020F0502020204030204" pitchFamily="34" charset="0"/>
                        </a:rPr>
                        <a:t>Ατομικές δεξιότητες</a:t>
                      </a:r>
                      <a:endParaRPr lang="en-GB" sz="1400" dirty="0">
                        <a:effectLst/>
                        <a:latin typeface="Calibri" panose="020F0502020204030204" pitchFamily="34" charset="0"/>
                        <a:ea typeface="Arial Unicode MS"/>
                        <a:cs typeface="Calibri" panose="020F0502020204030204" pitchFamily="34" charset="0"/>
                      </a:endParaRPr>
                    </a:p>
                  </a:txBody>
                  <a:tcPr marL="63188" marR="63188" marT="33349" marB="333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5">
                        <a:lumMod val="40000"/>
                        <a:lumOff val="60000"/>
                      </a:schemeClr>
                    </a:solidFill>
                  </a:tcPr>
                </a:tc>
                <a:tc>
                  <a:txBody>
                    <a:bodyPr/>
                    <a:lstStyle/>
                    <a:p>
                      <a:r>
                        <a:rPr lang="el-GR" sz="1400" dirty="0">
                          <a:effectLst/>
                          <a:latin typeface="Calibri" panose="020F0502020204030204" pitchFamily="34" charset="0"/>
                          <a:ea typeface="Times New Roman" panose="02020603050405020304" pitchFamily="18" charset="0"/>
                          <a:cs typeface="Calibri" panose="020F0502020204030204" pitchFamily="34" charset="0"/>
                        </a:rPr>
                        <a:t>Βασικό προσωπικό όπως Τεχνίτες, Εργάτες, Γραφειακό προσωπικό, Υπάλληλοι υπηρεσιών, Εποπτικό / Διευθυντικό προσωπικό</a:t>
                      </a:r>
                      <a:endParaRPr lang="en-GB"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3188" marR="63188" marT="33349" marB="33349">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588306954"/>
                  </a:ext>
                </a:extLst>
              </a:tr>
              <a:tr h="442455">
                <a:tc rowSpan="3">
                  <a:txBody>
                    <a:bodyPr/>
                    <a:lstStyle/>
                    <a:p>
                      <a:pPr algn="ctr"/>
                      <a:r>
                        <a:rPr lang="en-GB" sz="1400" dirty="0">
                          <a:effectLst/>
                          <a:latin typeface="Calibri" panose="020F0502020204030204" pitchFamily="34" charset="0"/>
                          <a:ea typeface="Times New Roman" panose="02020603050405020304" pitchFamily="18" charset="0"/>
                          <a:cs typeface="Calibri" panose="020F0502020204030204" pitchFamily="34" charset="0"/>
                        </a:rPr>
                        <a:t>Επίπ</a:t>
                      </a:r>
                      <a:r>
                        <a:rPr lang="en-GB" sz="1400" dirty="0" err="1">
                          <a:effectLst/>
                          <a:latin typeface="Calibri" panose="020F0502020204030204" pitchFamily="34" charset="0"/>
                          <a:ea typeface="Times New Roman" panose="02020603050405020304" pitchFamily="18" charset="0"/>
                          <a:cs typeface="Calibri" panose="020F0502020204030204" pitchFamily="34" charset="0"/>
                        </a:rPr>
                        <a:t>εδο</a:t>
                      </a:r>
                      <a:r>
                        <a:rPr lang="en-GB" sz="1400" dirty="0">
                          <a:effectLst/>
                          <a:latin typeface="Calibri" panose="020F0502020204030204" pitchFamily="34" charset="0"/>
                          <a:ea typeface="Times New Roman" panose="02020603050405020304" pitchFamily="18" charset="0"/>
                          <a:cs typeface="Calibri" panose="020F0502020204030204" pitchFamily="34" charset="0"/>
                        </a:rPr>
                        <a:t> 2</a:t>
                      </a:r>
                    </a:p>
                    <a:p>
                      <a:pPr algn="ctr"/>
                      <a:r>
                        <a:rPr lang="en-GB" sz="1400" dirty="0">
                          <a:effectLst/>
                          <a:latin typeface="Calibri" panose="020F0502020204030204" pitchFamily="34" charset="0"/>
                          <a:ea typeface="Times New Roman" panose="02020603050405020304" pitchFamily="18" charset="0"/>
                          <a:cs typeface="Calibri" panose="020F0502020204030204" pitchFamily="34" charset="0"/>
                        </a:rPr>
                        <a:t> </a:t>
                      </a:r>
                    </a:p>
                  </a:txBody>
                  <a:tcPr marL="63188" marR="63188" marT="33349" marB="33349"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r>
                        <a:rPr lang="el-GR" sz="1400" dirty="0">
                          <a:effectLst/>
                          <a:latin typeface="Calibri" panose="020F0502020204030204" pitchFamily="34" charset="0"/>
                          <a:ea typeface="Times New Roman" panose="02020603050405020304" pitchFamily="18" charset="0"/>
                          <a:cs typeface="Calibri" panose="020F0502020204030204" pitchFamily="34" charset="0"/>
                        </a:rPr>
                        <a:t>Εξειδικευμένες επαγγελματικές / τεχνικές γνώσεις και δεξιότητες</a:t>
                      </a:r>
                      <a:endParaRPr lang="en-GB"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3188" marR="63188" marT="33349" marB="333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5">
                        <a:lumMod val="40000"/>
                        <a:lumOff val="60000"/>
                      </a:schemeClr>
                    </a:solidFill>
                  </a:tcPr>
                </a:tc>
                <a:tc>
                  <a:txBody>
                    <a:bodyPr/>
                    <a:lstStyle/>
                    <a:p>
                      <a:r>
                        <a:rPr lang="el-GR" sz="1400" dirty="0">
                          <a:effectLst/>
                          <a:latin typeface="Calibri" panose="020F0502020204030204" pitchFamily="34" charset="0"/>
                          <a:ea typeface="Times New Roman" panose="02020603050405020304" pitchFamily="18" charset="0"/>
                          <a:cs typeface="Calibri" panose="020F0502020204030204" pitchFamily="34" charset="0"/>
                        </a:rPr>
                        <a:t>Τεχνικό / Επιστημονικό / Εποπτικό / Διευθυντικό προσωπικό</a:t>
                      </a:r>
                      <a:endParaRPr lang="en-GB"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3188" marR="63188" marT="33349" marB="33349">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447105551"/>
                  </a:ext>
                </a:extLst>
              </a:tr>
              <a:tr h="442455">
                <a:tc vMerge="1">
                  <a:txBody>
                    <a:bodyPr/>
                    <a:lstStyle/>
                    <a:p>
                      <a:endParaRPr lang="en-GB"/>
                    </a:p>
                  </a:txBody>
                  <a:tcPr/>
                </a:tc>
                <a:tc>
                  <a:txBody>
                    <a:bodyPr/>
                    <a:lstStyle/>
                    <a:p>
                      <a:r>
                        <a:rPr lang="el-GR" sz="1400" dirty="0">
                          <a:effectLst/>
                          <a:latin typeface="Calibri" panose="020F0502020204030204" pitchFamily="34" charset="0"/>
                          <a:ea typeface="Times New Roman" panose="02020603050405020304" pitchFamily="18" charset="0"/>
                          <a:cs typeface="Calibri" panose="020F0502020204030204" pitchFamily="34" charset="0"/>
                        </a:rPr>
                        <a:t>Εποπτικές / Διευθυντικές γνώσεις και δεξιότητες</a:t>
                      </a:r>
                      <a:endParaRPr lang="en-GB"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3188" marR="63188" marT="33349" marB="333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5">
                        <a:lumMod val="40000"/>
                        <a:lumOff val="60000"/>
                      </a:schemeClr>
                    </a:solidFill>
                  </a:tcPr>
                </a:tc>
                <a:tc>
                  <a:txBody>
                    <a:bodyPr/>
                    <a:lstStyle/>
                    <a:p>
                      <a:r>
                        <a:rPr lang="en-GB" sz="1400" dirty="0">
                          <a:effectLst/>
                          <a:latin typeface="Calibri" panose="020F0502020204030204" pitchFamily="34" charset="0"/>
                          <a:ea typeface="Times New Roman" panose="02020603050405020304" pitchFamily="18" charset="0"/>
                          <a:cs typeface="Calibri" panose="020F0502020204030204" pitchFamily="34" charset="0"/>
                        </a:rPr>
                        <a:t>Εποπ</a:t>
                      </a:r>
                      <a:r>
                        <a:rPr lang="en-GB" sz="1400" dirty="0" err="1">
                          <a:effectLst/>
                          <a:latin typeface="Calibri" panose="020F0502020204030204" pitchFamily="34" charset="0"/>
                          <a:ea typeface="Times New Roman" panose="02020603050405020304" pitchFamily="18" charset="0"/>
                          <a:cs typeface="Calibri" panose="020F0502020204030204" pitchFamily="34" charset="0"/>
                        </a:rPr>
                        <a:t>τικό</a:t>
                      </a:r>
                      <a:r>
                        <a:rPr lang="en-GB" sz="1400" dirty="0">
                          <a:effectLst/>
                          <a:latin typeface="Calibri" panose="020F0502020204030204" pitchFamily="34" charset="0"/>
                          <a:ea typeface="Times New Roman" panose="02020603050405020304" pitchFamily="18" charset="0"/>
                          <a:cs typeface="Calibri" panose="020F0502020204030204" pitchFamily="34" charset="0"/>
                        </a:rPr>
                        <a:t> / </a:t>
                      </a:r>
                      <a:r>
                        <a:rPr lang="en-GB" sz="1400" dirty="0" err="1">
                          <a:effectLst/>
                          <a:latin typeface="Calibri" panose="020F0502020204030204" pitchFamily="34" charset="0"/>
                          <a:ea typeface="Times New Roman" panose="02020603050405020304" pitchFamily="18" charset="0"/>
                          <a:cs typeface="Calibri" panose="020F0502020204030204" pitchFamily="34" charset="0"/>
                        </a:rPr>
                        <a:t>Διευθυντικό</a:t>
                      </a:r>
                      <a:r>
                        <a:rPr lang="en-GB" sz="1400" dirty="0">
                          <a:effectLst/>
                          <a:latin typeface="Calibri" panose="020F0502020204030204" pitchFamily="34" charset="0"/>
                          <a:ea typeface="Times New Roman" panose="02020603050405020304" pitchFamily="18" charset="0"/>
                          <a:cs typeface="Calibri" panose="020F0502020204030204" pitchFamily="34" charset="0"/>
                        </a:rPr>
                        <a:t> π</a:t>
                      </a:r>
                      <a:r>
                        <a:rPr lang="en-GB" sz="1400" dirty="0" err="1">
                          <a:effectLst/>
                          <a:latin typeface="Calibri" panose="020F0502020204030204" pitchFamily="34" charset="0"/>
                          <a:ea typeface="Times New Roman" panose="02020603050405020304" pitchFamily="18" charset="0"/>
                          <a:cs typeface="Calibri" panose="020F0502020204030204" pitchFamily="34" charset="0"/>
                        </a:rPr>
                        <a:t>ροσω</a:t>
                      </a:r>
                      <a:r>
                        <a:rPr lang="en-GB" sz="1400" dirty="0">
                          <a:effectLst/>
                          <a:latin typeface="Calibri" panose="020F0502020204030204" pitchFamily="34" charset="0"/>
                          <a:ea typeface="Times New Roman" panose="02020603050405020304" pitchFamily="18" charset="0"/>
                          <a:cs typeface="Calibri" panose="020F0502020204030204" pitchFamily="34" charset="0"/>
                        </a:rPr>
                        <a:t>πικό</a:t>
                      </a:r>
                    </a:p>
                  </a:txBody>
                  <a:tcPr marL="63188" marR="63188" marT="33349" marB="33349">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380198236"/>
                  </a:ext>
                </a:extLst>
              </a:tr>
              <a:tr h="442455">
                <a:tc vMerge="1">
                  <a:txBody>
                    <a:bodyPr/>
                    <a:lstStyle/>
                    <a:p>
                      <a:endParaRPr lang="en-GB"/>
                    </a:p>
                  </a:txBody>
                  <a:tcPr/>
                </a:tc>
                <a:tc>
                  <a:txBody>
                    <a:bodyPr/>
                    <a:lstStyle/>
                    <a:p>
                      <a:r>
                        <a:rPr lang="en-GB" sz="1400" dirty="0" err="1">
                          <a:effectLst/>
                          <a:latin typeface="Calibri" panose="020F0502020204030204" pitchFamily="34" charset="0"/>
                          <a:ea typeface="Times New Roman" panose="02020603050405020304" pitchFamily="18" charset="0"/>
                          <a:cs typeface="Calibri" panose="020F0502020204030204" pitchFamily="34" charset="0"/>
                        </a:rPr>
                        <a:t>Εξειδικευμέν</a:t>
                      </a:r>
                      <a:r>
                        <a:rPr lang="en-GB" sz="1400" dirty="0">
                          <a:effectLst/>
                          <a:latin typeface="Calibri" panose="020F0502020204030204" pitchFamily="34" charset="0"/>
                          <a:ea typeface="Times New Roman" panose="02020603050405020304" pitchFamily="18" charset="0"/>
                          <a:cs typeface="Calibri" panose="020F0502020204030204" pitchFamily="34" charset="0"/>
                        </a:rPr>
                        <a:t>α / Καινοτόμα θέματα</a:t>
                      </a:r>
                    </a:p>
                  </a:txBody>
                  <a:tcPr marL="63188" marR="63188" marT="33349" marB="333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5">
                        <a:lumMod val="40000"/>
                        <a:lumOff val="60000"/>
                      </a:schemeClr>
                    </a:solidFill>
                  </a:tcPr>
                </a:tc>
                <a:tc>
                  <a:txBody>
                    <a:bodyPr/>
                    <a:lstStyle/>
                    <a:p>
                      <a:r>
                        <a:rPr lang="en-GB" sz="1400" dirty="0" err="1">
                          <a:effectLst/>
                          <a:latin typeface="Calibri" panose="020F0502020204030204" pitchFamily="34" charset="0"/>
                          <a:ea typeface="Times New Roman" panose="02020603050405020304" pitchFamily="18" charset="0"/>
                          <a:cs typeface="Calibri" panose="020F0502020204030204" pitchFamily="34" charset="0"/>
                        </a:rPr>
                        <a:t>Διευθυντικό</a:t>
                      </a:r>
                      <a:r>
                        <a:rPr lang="en-GB" sz="1400" dirty="0">
                          <a:effectLst/>
                          <a:latin typeface="Calibri" panose="020F0502020204030204" pitchFamily="34" charset="0"/>
                          <a:ea typeface="Times New Roman" panose="02020603050405020304" pitchFamily="18" charset="0"/>
                          <a:cs typeface="Calibri" panose="020F0502020204030204" pitchFamily="34" charset="0"/>
                        </a:rPr>
                        <a:t> και Επ</a:t>
                      </a:r>
                      <a:r>
                        <a:rPr lang="en-GB" sz="1400" dirty="0" err="1">
                          <a:effectLst/>
                          <a:latin typeface="Calibri" panose="020F0502020204030204" pitchFamily="34" charset="0"/>
                          <a:ea typeface="Times New Roman" panose="02020603050405020304" pitchFamily="18" charset="0"/>
                          <a:cs typeface="Calibri" panose="020F0502020204030204" pitchFamily="34" charset="0"/>
                        </a:rPr>
                        <a:t>ιστημονικ</a:t>
                      </a:r>
                      <a:r>
                        <a:rPr lang="el-GR" sz="1400" dirty="0">
                          <a:effectLst/>
                          <a:latin typeface="Calibri" panose="020F0502020204030204" pitchFamily="34" charset="0"/>
                          <a:ea typeface="Times New Roman" panose="02020603050405020304" pitchFamily="18" charset="0"/>
                          <a:cs typeface="Calibri" panose="020F0502020204030204" pitchFamily="34" charset="0"/>
                        </a:rPr>
                        <a:t>ό </a:t>
                      </a:r>
                      <a:r>
                        <a:rPr lang="en-GB" sz="1400" dirty="0">
                          <a:effectLst/>
                          <a:latin typeface="Calibri" panose="020F0502020204030204" pitchFamily="34" charset="0"/>
                          <a:ea typeface="Times New Roman" panose="02020603050405020304" pitchFamily="18" charset="0"/>
                          <a:cs typeface="Calibri" panose="020F0502020204030204" pitchFamily="34" charset="0"/>
                        </a:rPr>
                        <a:t>π</a:t>
                      </a:r>
                      <a:r>
                        <a:rPr lang="en-GB" sz="1400" dirty="0" err="1">
                          <a:effectLst/>
                          <a:latin typeface="Calibri" panose="020F0502020204030204" pitchFamily="34" charset="0"/>
                          <a:ea typeface="Times New Roman" panose="02020603050405020304" pitchFamily="18" charset="0"/>
                          <a:cs typeface="Calibri" panose="020F0502020204030204" pitchFamily="34" charset="0"/>
                        </a:rPr>
                        <a:t>ροσω</a:t>
                      </a:r>
                      <a:r>
                        <a:rPr lang="en-GB" sz="1400" dirty="0">
                          <a:effectLst/>
                          <a:latin typeface="Calibri" panose="020F0502020204030204" pitchFamily="34" charset="0"/>
                          <a:ea typeface="Times New Roman" panose="02020603050405020304" pitchFamily="18" charset="0"/>
                          <a:cs typeface="Calibri" panose="020F0502020204030204" pitchFamily="34" charset="0"/>
                        </a:rPr>
                        <a:t>πικό</a:t>
                      </a:r>
                    </a:p>
                  </a:txBody>
                  <a:tcPr marL="63188" marR="63188" marT="33349" marB="33349">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891495125"/>
                  </a:ext>
                </a:extLst>
              </a:tr>
              <a:tr h="637066">
                <a:tc gridSpan="3">
                  <a:txBody>
                    <a:bodyPr/>
                    <a:lstStyle/>
                    <a:p>
                      <a:pPr algn="just"/>
                      <a:r>
                        <a:rPr lang="el-GR" sz="1400" b="1" u="sng" dirty="0">
                          <a:effectLst/>
                          <a:latin typeface="Calibri" panose="020F0502020204030204" pitchFamily="34" charset="0"/>
                          <a:ea typeface="Times New Roman" panose="02020603050405020304" pitchFamily="18" charset="0"/>
                          <a:cs typeface="Calibri" panose="020F0502020204030204" pitchFamily="34" charset="0"/>
                        </a:rPr>
                        <a:t>Σημείωση</a:t>
                      </a:r>
                      <a:r>
                        <a:rPr lang="el-GR" sz="1400" b="1" dirty="0">
                          <a:effectLst/>
                          <a:latin typeface="Calibri" panose="020F0502020204030204" pitchFamily="34" charset="0"/>
                          <a:ea typeface="Times New Roman" panose="02020603050405020304" pitchFamily="18" charset="0"/>
                          <a:cs typeface="Calibri" panose="020F0502020204030204" pitchFamily="34" charset="0"/>
                        </a:rPr>
                        <a:t>:</a:t>
                      </a:r>
                      <a:endParaRPr lang="en-GB" sz="14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l-GR" sz="1400" dirty="0">
                          <a:effectLst/>
                          <a:latin typeface="Calibri" panose="020F0502020204030204" pitchFamily="34" charset="0"/>
                          <a:ea typeface="Times New Roman" panose="02020603050405020304" pitchFamily="18" charset="0"/>
                          <a:cs typeface="Calibri" panose="020F0502020204030204" pitchFamily="34" charset="0"/>
                        </a:rPr>
                        <a:t>Όταν η ομάδα συμμετεχόντων είναι ανάμικτη, το επίπεδο επιχορήγησης καθορίζεται σύμφωνα με το πιο χαμηλό επίπεδο συμμετεχόντων.</a:t>
                      </a:r>
                      <a:endParaRPr lang="en-GB"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3188" marR="63188" marT="33349" marB="33349">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77020821"/>
                  </a:ext>
                </a:extLst>
              </a:tr>
            </a:tbl>
          </a:graphicData>
        </a:graphic>
      </p:graphicFrame>
      <p:sp>
        <p:nvSpPr>
          <p:cNvPr id="8" name="TextBox 7">
            <a:extLst>
              <a:ext uri="{FF2B5EF4-FFF2-40B4-BE49-F238E27FC236}">
                <a16:creationId xmlns:a16="http://schemas.microsoft.com/office/drawing/2014/main" id="{0B83C143-A64A-4D83-B369-69A7BDD91CA7}"/>
              </a:ext>
            </a:extLst>
          </p:cNvPr>
          <p:cNvSpPr txBox="1"/>
          <p:nvPr/>
        </p:nvSpPr>
        <p:spPr>
          <a:xfrm>
            <a:off x="1475148" y="933643"/>
            <a:ext cx="9721080" cy="461665"/>
          </a:xfrm>
          <a:prstGeom prst="rect">
            <a:avLst/>
          </a:prstGeom>
          <a:noFill/>
        </p:spPr>
        <p:txBody>
          <a:bodyPr wrap="square">
            <a:spAutoFit/>
          </a:bodyPr>
          <a:lstStyle/>
          <a:p>
            <a:pPr algn="ctr"/>
            <a:r>
              <a:rPr kumimoji="0" lang="el-GR" b="1" i="0" u="none" strike="noStrike" kern="1200" cap="none" spc="0" normalizeH="0" baseline="0" noProof="0" dirty="0" err="1">
                <a:ln>
                  <a:noFill/>
                </a:ln>
                <a:solidFill>
                  <a:srgbClr val="009900"/>
                </a:solidFill>
                <a:effectLst/>
                <a:uLnTx/>
                <a:uFillTx/>
                <a:latin typeface="Calibri" panose="020F0502020204030204" pitchFamily="34" charset="0"/>
                <a:ea typeface="+mn-ea"/>
                <a:cs typeface="Calibri" panose="020F0502020204030204" pitchFamily="34" charset="0"/>
              </a:rPr>
              <a:t>Μονοεπιχειρησιακά</a:t>
            </a:r>
            <a:r>
              <a:rPr kumimoji="0" lang="el-GR"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 Προγράμματα Κατάρτισης στην Κύπρο (12)</a:t>
            </a:r>
            <a:endParaRPr lang="en-GB" dirty="0">
              <a:solidFill>
                <a:srgbClr val="009900"/>
              </a:solidFill>
            </a:endParaRPr>
          </a:p>
        </p:txBody>
      </p:sp>
    </p:spTree>
    <p:extLst>
      <p:ext uri="{BB962C8B-B14F-4D97-AF65-F5344CB8AC3E}">
        <p14:creationId xmlns:p14="http://schemas.microsoft.com/office/powerpoint/2010/main" val="2305509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0" y="0"/>
          <a:ext cx="12192000" cy="6856413"/>
        </p:xfrm>
        <a:graphic>
          <a:graphicData uri="http://schemas.openxmlformats.org/presentationml/2006/ole">
            <mc:AlternateContent xmlns:mc="http://schemas.openxmlformats.org/markup-compatibility/2006">
              <mc:Choice xmlns:v="urn:schemas-microsoft-com:vml" Requires="v">
                <p:oleObj spid="_x0000_s27680"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742950" lvl="0" indent="-742950" defTabSz="287338" eaLnBrk="1" hangingPunct="1">
              <a:lnSpc>
                <a:spcPct val="90000"/>
              </a:lnSpc>
              <a:spcAft>
                <a:spcPts val="1200"/>
              </a:spcAft>
              <a:buClr>
                <a:schemeClr val="accent2"/>
              </a:buClr>
              <a:buFont typeface="+mj-lt"/>
              <a:buAutoNum type="arabicPeriod"/>
            </a:pPr>
            <a:endParaRPr lang="el-GR" sz="2800" dirty="0">
              <a:solidFill>
                <a:srgbClr val="2D2DB9"/>
              </a:solidFill>
              <a:latin typeface="Calibri" panose="020F0502020204030204" pitchFamily="34" charset="0"/>
              <a:cs typeface="Calibri" panose="020F0502020204030204" pitchFamily="34" charset="0"/>
            </a:endParaRPr>
          </a:p>
          <a:p>
            <a:pPr marL="514350" lvl="0" indent="-514350" algn="just" defTabSz="287338" eaLnBrk="1" hangingPunct="1">
              <a:lnSpc>
                <a:spcPct val="90000"/>
              </a:lnSpc>
              <a:spcAft>
                <a:spcPts val="1200"/>
              </a:spcAft>
              <a:buClr>
                <a:schemeClr val="accent2"/>
              </a:buClr>
              <a:buFont typeface="+mj-lt"/>
              <a:buAutoNum type="arabicPeriod"/>
            </a:pPr>
            <a:r>
              <a:rPr lang="el-GR" sz="2400" dirty="0">
                <a:solidFill>
                  <a:srgbClr val="2D2DB9"/>
                </a:solidFill>
                <a:latin typeface="Calibri" panose="020F0502020204030204" pitchFamily="34" charset="0"/>
                <a:cs typeface="Calibri" panose="020F0502020204030204" pitchFamily="34" charset="0"/>
              </a:rPr>
              <a:t>Όπου επιβάλλεται η αλλαγή συγκεκριμένου στοιχείου της </a:t>
            </a:r>
            <a:r>
              <a:rPr lang="el-GR" sz="2400" dirty="0" err="1">
                <a:solidFill>
                  <a:srgbClr val="2D2DB9"/>
                </a:solidFill>
                <a:latin typeface="Calibri" panose="020F0502020204030204" pitchFamily="34" charset="0"/>
                <a:cs typeface="Calibri" panose="020F0502020204030204" pitchFamily="34" charset="0"/>
              </a:rPr>
              <a:t>εγκριθείσας</a:t>
            </a:r>
            <a:r>
              <a:rPr lang="el-GR" sz="2400" dirty="0">
                <a:solidFill>
                  <a:srgbClr val="2D2DB9"/>
                </a:solidFill>
                <a:latin typeface="Calibri" panose="020F0502020204030204" pitchFamily="34" charset="0"/>
                <a:cs typeface="Calibri" panose="020F0502020204030204" pitchFamily="34" charset="0"/>
              </a:rPr>
              <a:t> προδιαγραφής (ημερομηνίες, ώρες) αυτή πρέπει να γνωστοποιηθεί γραπτώς πριν από την εφαρμογή της και να εξασφαλισθεί η έγκριση της ΑνΑΔ πριν την πραγματοποίησή της. </a:t>
            </a:r>
          </a:p>
          <a:p>
            <a:pPr marL="514350" lvl="0" indent="-514350" algn="just" defTabSz="287338" eaLnBrk="1" hangingPunct="1">
              <a:lnSpc>
                <a:spcPct val="90000"/>
              </a:lnSpc>
              <a:spcAft>
                <a:spcPts val="1200"/>
              </a:spcAft>
              <a:buClr>
                <a:schemeClr val="accent2"/>
              </a:buClr>
              <a:buFont typeface="+mj-lt"/>
              <a:buAutoNum type="arabicPeriod"/>
            </a:pPr>
            <a:r>
              <a:rPr lang="el-GR" sz="2400" dirty="0">
                <a:solidFill>
                  <a:srgbClr val="2D2DB9"/>
                </a:solidFill>
                <a:latin typeface="Calibri" panose="020F0502020204030204" pitchFamily="34" charset="0"/>
                <a:cs typeface="Calibri" panose="020F0502020204030204" pitchFamily="34" charset="0"/>
              </a:rPr>
              <a:t>Η ΑνΑΔ, για σκοπούς διασφάλισης της ποιότητας κατά την υλοποίηση των προγραμμάτων διενεργεί ελέγχους εφαρμογής προγραμμάτων. </a:t>
            </a:r>
          </a:p>
          <a:p>
            <a:pPr marL="514350" lvl="0" indent="-514350" algn="just" defTabSz="287338" eaLnBrk="1" hangingPunct="1">
              <a:lnSpc>
                <a:spcPct val="90000"/>
              </a:lnSpc>
              <a:spcAft>
                <a:spcPts val="1200"/>
              </a:spcAft>
              <a:buClr>
                <a:schemeClr val="accent2"/>
              </a:buClr>
              <a:buFont typeface="+mj-lt"/>
              <a:buAutoNum type="arabicPeriod"/>
            </a:pPr>
            <a:r>
              <a:rPr lang="el-GR" sz="2400" dirty="0">
                <a:solidFill>
                  <a:srgbClr val="2D2DB9"/>
                </a:solidFill>
                <a:latin typeface="Calibri" panose="020F0502020204030204" pitchFamily="34" charset="0"/>
                <a:cs typeface="Calibri" panose="020F0502020204030204" pitchFamily="34" charset="0"/>
              </a:rPr>
              <a:t>Οι χρονικές προθεσμίες που καθορίζονται στον Οδηγό πρέπει να τηρούνται.</a:t>
            </a:r>
          </a:p>
          <a:p>
            <a:pPr marL="514350" lvl="0" indent="-514350" algn="just" defTabSz="287338" eaLnBrk="1" hangingPunct="1">
              <a:lnSpc>
                <a:spcPct val="90000"/>
              </a:lnSpc>
              <a:spcAft>
                <a:spcPts val="1200"/>
              </a:spcAft>
              <a:buClr>
                <a:schemeClr val="accent2"/>
              </a:buClr>
              <a:buFont typeface="+mj-lt"/>
              <a:buAutoNum type="arabicPeriod"/>
            </a:pPr>
            <a:r>
              <a:rPr lang="el-GR" sz="2400" dirty="0">
                <a:solidFill>
                  <a:srgbClr val="2D2DB9"/>
                </a:solidFill>
                <a:latin typeface="Calibri" panose="020F0502020204030204" pitchFamily="34" charset="0"/>
                <a:cs typeface="Calibri" panose="020F0502020204030204" pitchFamily="34" charset="0"/>
              </a:rPr>
              <a:t>Ο εργοδότης να καταβάλλει κανονικά το προβλεπόμενο Τέλος στο Ταμείο Ανάπτυξης Ανθρώπινου Δυναμικού για τους </a:t>
            </a:r>
            <a:r>
              <a:rPr lang="el-GR" sz="2400" dirty="0" err="1">
                <a:solidFill>
                  <a:srgbClr val="2D2DB9"/>
                </a:solidFill>
                <a:latin typeface="Calibri" panose="020F0502020204030204" pitchFamily="34" charset="0"/>
                <a:cs typeface="Calibri" panose="020F0502020204030204" pitchFamily="34" charset="0"/>
              </a:rPr>
              <a:t>εργοδοτούμενούς</a:t>
            </a:r>
            <a:r>
              <a:rPr lang="el-GR" sz="2400" dirty="0">
                <a:solidFill>
                  <a:srgbClr val="2D2DB9"/>
                </a:solidFill>
                <a:latin typeface="Calibri" panose="020F0502020204030204" pitchFamily="34" charset="0"/>
                <a:cs typeface="Calibri" panose="020F0502020204030204" pitchFamily="34" charset="0"/>
              </a:rPr>
              <a:t> του</a:t>
            </a:r>
          </a:p>
          <a:p>
            <a:pPr marL="742950" lvl="0" indent="-742950" algn="just" defTabSz="287338" eaLnBrk="1" hangingPunct="1">
              <a:lnSpc>
                <a:spcPct val="90000"/>
              </a:lnSpc>
              <a:spcAft>
                <a:spcPts val="1200"/>
              </a:spcAft>
              <a:buClr>
                <a:schemeClr val="accent2"/>
              </a:buClr>
              <a:buFont typeface="+mj-lt"/>
              <a:buAutoNum type="arabicPeriod"/>
            </a:pPr>
            <a:endParaRPr lang="en-GB" sz="2800" b="1" dirty="0">
              <a:solidFill>
                <a:srgbClr val="2D2DB9"/>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a:defRPr/>
            </a:pPr>
            <a:fld id="{396880B1-9F98-4979-B131-D90DE2358322}" type="slidenum">
              <a:rPr lang="en-GB" smtClean="0"/>
              <a:pPr>
                <a:defRPr/>
              </a:pPr>
              <a:t>16</a:t>
            </a:fld>
            <a:endParaRPr lang="en-GB" dirty="0"/>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endParaRPr lang="en-GB" b="1" kern="0" dirty="0">
              <a:solidFill>
                <a:srgbClr val="008600"/>
              </a:solidFill>
              <a:latin typeface="Calibri" panose="020F0502020204030204" pitchFamily="34" charset="0"/>
              <a:ea typeface="+mj-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335360" y="1556792"/>
            <a:ext cx="11521280"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r>
              <a:rPr lang="el-GR" sz="4000" b="1" dirty="0">
                <a:solidFill>
                  <a:srgbClr val="FF0000"/>
                </a:solidFill>
                <a:latin typeface="Calibri" panose="020F0502020204030204" pitchFamily="34" charset="0"/>
                <a:cs typeface="Calibri" panose="020F0502020204030204" pitchFamily="34" charset="0"/>
              </a:rPr>
              <a:t>Σημαντικές Επισημάνσεις  (1)</a:t>
            </a:r>
            <a:endParaRPr lang="en-GB" b="1" kern="0" dirty="0">
              <a:solidFill>
                <a:srgbClr val="FF0000"/>
              </a:solidFill>
              <a:latin typeface="Calibri" panose="020F0502020204030204" pitchFamily="34" charset="0"/>
              <a:ea typeface="+mj-ea"/>
              <a:cs typeface="Calibri" panose="020F0502020204030204" pitchFamily="34" charset="0"/>
            </a:endParaRPr>
          </a:p>
        </p:txBody>
      </p:sp>
      <p:sp>
        <p:nvSpPr>
          <p:cNvPr id="7" name="TextBox 6">
            <a:extLst>
              <a:ext uri="{FF2B5EF4-FFF2-40B4-BE49-F238E27FC236}">
                <a16:creationId xmlns:a16="http://schemas.microsoft.com/office/drawing/2014/main" id="{BB9C577B-1B3C-47C7-B468-7E6EA24423B6}"/>
              </a:ext>
            </a:extLst>
          </p:cNvPr>
          <p:cNvSpPr txBox="1"/>
          <p:nvPr/>
        </p:nvSpPr>
        <p:spPr>
          <a:xfrm>
            <a:off x="1487488" y="944724"/>
            <a:ext cx="9721080" cy="461665"/>
          </a:xfrm>
          <a:prstGeom prst="rect">
            <a:avLst/>
          </a:prstGeom>
          <a:noFill/>
        </p:spPr>
        <p:txBody>
          <a:bodyPr wrap="square">
            <a:spAutoFit/>
          </a:bodyPr>
          <a:lstStyle/>
          <a:p>
            <a:pPr algn="ctr"/>
            <a:r>
              <a:rPr kumimoji="0" lang="el-GR" b="1" i="0" u="none" strike="noStrike" kern="1200" cap="none" spc="0" normalizeH="0" baseline="0" noProof="0" dirty="0" err="1">
                <a:ln>
                  <a:noFill/>
                </a:ln>
                <a:solidFill>
                  <a:srgbClr val="009900"/>
                </a:solidFill>
                <a:effectLst/>
                <a:uLnTx/>
                <a:uFillTx/>
                <a:latin typeface="Calibri" panose="020F0502020204030204" pitchFamily="34" charset="0"/>
                <a:ea typeface="+mn-ea"/>
                <a:cs typeface="Calibri" panose="020F0502020204030204" pitchFamily="34" charset="0"/>
              </a:rPr>
              <a:t>Μονοεπιχειρησιακά</a:t>
            </a:r>
            <a:r>
              <a:rPr kumimoji="0" lang="el-GR"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 Προγράμματα Κατάρτισης στην Κύπρο (13)</a:t>
            </a:r>
            <a:endParaRPr lang="en-GB" dirty="0">
              <a:solidFill>
                <a:srgbClr val="009900"/>
              </a:solidFill>
            </a:endParaRPr>
          </a:p>
        </p:txBody>
      </p:sp>
    </p:spTree>
    <p:extLst>
      <p:ext uri="{BB962C8B-B14F-4D97-AF65-F5344CB8AC3E}">
        <p14:creationId xmlns:p14="http://schemas.microsoft.com/office/powerpoint/2010/main" val="1052094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0" y="1"/>
          <a:ext cx="12192000" cy="6856413"/>
        </p:xfrm>
        <a:graphic>
          <a:graphicData uri="http://schemas.openxmlformats.org/presentationml/2006/ole">
            <mc:AlternateContent xmlns:mc="http://schemas.openxmlformats.org/markup-compatibility/2006">
              <mc:Choice xmlns:v="urn:schemas-microsoft-com:vml" Requires="v">
                <p:oleObj spid="_x0000_s23584"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457200" lvl="0" indent="-457200" defTabSz="287338" eaLnBrk="1" hangingPunct="1">
              <a:lnSpc>
                <a:spcPct val="90000"/>
              </a:lnSpc>
              <a:spcAft>
                <a:spcPts val="1200"/>
              </a:spcAft>
              <a:buClr>
                <a:schemeClr val="accent2"/>
              </a:buClr>
              <a:buFont typeface="+mj-lt"/>
              <a:buAutoNum type="arabicPeriod" startAt="7"/>
            </a:pPr>
            <a:endParaRPr lang="el-GR" sz="2400" dirty="0">
              <a:solidFill>
                <a:srgbClr val="2D2DB9"/>
              </a:solidFill>
              <a:latin typeface="Calibri" panose="020F0502020204030204" pitchFamily="34" charset="0"/>
              <a:cs typeface="Calibri" panose="020F0502020204030204" pitchFamily="34" charset="0"/>
            </a:endParaRPr>
          </a:p>
          <a:p>
            <a:pPr marL="457200" lvl="0" indent="-457200" defTabSz="287338" eaLnBrk="1" hangingPunct="1">
              <a:lnSpc>
                <a:spcPct val="90000"/>
              </a:lnSpc>
              <a:spcAft>
                <a:spcPts val="1200"/>
              </a:spcAft>
              <a:buClr>
                <a:schemeClr val="accent2"/>
              </a:buClr>
              <a:buFont typeface="+mj-lt"/>
              <a:buAutoNum type="arabicPeriod" startAt="7"/>
            </a:pPr>
            <a:endParaRPr lang="el-GR" sz="2400" dirty="0">
              <a:solidFill>
                <a:srgbClr val="2D2DB9"/>
              </a:solidFill>
              <a:latin typeface="Calibri" panose="020F0502020204030204" pitchFamily="34" charset="0"/>
              <a:cs typeface="Calibri" panose="020F0502020204030204" pitchFamily="34" charset="0"/>
            </a:endParaRPr>
          </a:p>
          <a:p>
            <a:pPr marL="457200" lvl="0" indent="-457200" algn="just" defTabSz="287338" eaLnBrk="1" hangingPunct="1">
              <a:lnSpc>
                <a:spcPct val="90000"/>
              </a:lnSpc>
              <a:spcAft>
                <a:spcPts val="1200"/>
              </a:spcAft>
              <a:buClr>
                <a:schemeClr val="accent2"/>
              </a:buClr>
              <a:buFont typeface="+mj-lt"/>
              <a:buAutoNum type="arabicPeriod" startAt="7"/>
            </a:pPr>
            <a:r>
              <a:rPr lang="el-GR" sz="2400" dirty="0">
                <a:solidFill>
                  <a:srgbClr val="2D2DB9"/>
                </a:solidFill>
                <a:latin typeface="Calibri" panose="020F0502020204030204" pitchFamily="34" charset="0"/>
                <a:cs typeface="Calibri" panose="020F0502020204030204" pitchFamily="34" charset="0"/>
              </a:rPr>
              <a:t>Μόνο πιστοποιημένα ΚΕΚ έχουν τη δυνατότητα συνεργασίας με την ΑνΑΔ για την εφαρμογή προγραμμάτων εξαιρουμένων επιχειρήσεων που οργανώνουν και εφαρμόζουν </a:t>
            </a:r>
            <a:r>
              <a:rPr lang="el-GR" sz="2400" dirty="0" err="1">
                <a:solidFill>
                  <a:srgbClr val="2D2DB9"/>
                </a:solidFill>
                <a:latin typeface="Calibri" panose="020F0502020204030204" pitchFamily="34" charset="0"/>
                <a:cs typeface="Calibri" panose="020F0502020204030204" pitchFamily="34" charset="0"/>
              </a:rPr>
              <a:t>Μονοεπιχειρησιακά</a:t>
            </a:r>
            <a:r>
              <a:rPr lang="el-GR" sz="2400" dirty="0">
                <a:solidFill>
                  <a:srgbClr val="2D2DB9"/>
                </a:solidFill>
                <a:latin typeface="Calibri" panose="020F0502020204030204" pitchFamily="34" charset="0"/>
                <a:cs typeface="Calibri" panose="020F0502020204030204" pitchFamily="34" charset="0"/>
              </a:rPr>
              <a:t> Προγράμματα Κατάρτισης για το προσωπικό τους. </a:t>
            </a:r>
          </a:p>
          <a:p>
            <a:pPr marL="457200" lvl="0" indent="-457200" algn="just" defTabSz="287338" eaLnBrk="1" hangingPunct="1">
              <a:lnSpc>
                <a:spcPct val="90000"/>
              </a:lnSpc>
              <a:spcAft>
                <a:spcPts val="1200"/>
              </a:spcAft>
              <a:buClr>
                <a:schemeClr val="accent2"/>
              </a:buClr>
              <a:buFont typeface="+mj-lt"/>
              <a:buAutoNum type="arabicPeriod" startAt="7"/>
            </a:pPr>
            <a:r>
              <a:rPr lang="el-GR" sz="2400" dirty="0">
                <a:solidFill>
                  <a:srgbClr val="2D2DB9"/>
                </a:solidFill>
                <a:latin typeface="Calibri" panose="020F0502020204030204" pitchFamily="34" charset="0"/>
                <a:cs typeface="Calibri" panose="020F0502020204030204" pitchFamily="34" charset="0"/>
              </a:rPr>
              <a:t>Μόνο σε πιστοποιημένες ΔΕΚ υπάρχει δυνατότητα εφαρμογής επιχορηγούμενων, προγραμμάτων, εξαιρουμένων επιχειρήσεων που εφαρμόζουν </a:t>
            </a:r>
            <a:r>
              <a:rPr lang="el-GR" sz="2400" dirty="0" err="1">
                <a:solidFill>
                  <a:srgbClr val="2D2DB9"/>
                </a:solidFill>
                <a:latin typeface="Calibri" panose="020F0502020204030204" pitchFamily="34" charset="0"/>
                <a:cs typeface="Calibri" panose="020F0502020204030204" pitchFamily="34" charset="0"/>
              </a:rPr>
              <a:t>Μονοεπιχειρησιακά</a:t>
            </a:r>
            <a:r>
              <a:rPr lang="el-GR" sz="2400" dirty="0">
                <a:solidFill>
                  <a:srgbClr val="2D2DB9"/>
                </a:solidFill>
                <a:latin typeface="Calibri" panose="020F0502020204030204" pitchFamily="34" charset="0"/>
                <a:cs typeface="Calibri" panose="020F0502020204030204" pitchFamily="34" charset="0"/>
              </a:rPr>
              <a:t> Προγράμματα Κατάρτισης για το προσωπικό τους, εντός των εγκαταστάσεών τους. </a:t>
            </a:r>
          </a:p>
          <a:p>
            <a:pPr marL="457200" lvl="0" indent="-457200" algn="just" defTabSz="287338" eaLnBrk="1" hangingPunct="1">
              <a:lnSpc>
                <a:spcPct val="90000"/>
              </a:lnSpc>
              <a:spcAft>
                <a:spcPts val="1200"/>
              </a:spcAft>
              <a:buClr>
                <a:schemeClr val="accent2"/>
              </a:buClr>
              <a:buFont typeface="+mj-lt"/>
              <a:buAutoNum type="arabicPeriod" startAt="7"/>
            </a:pPr>
            <a:r>
              <a:rPr lang="el-GR" sz="2400" dirty="0">
                <a:solidFill>
                  <a:srgbClr val="2D2DB9"/>
                </a:solidFill>
                <a:latin typeface="Calibri" panose="020F0502020204030204" pitchFamily="34" charset="0"/>
                <a:cs typeface="Calibri" panose="020F0502020204030204" pitchFamily="34" charset="0"/>
              </a:rPr>
              <a:t>Μόνο πιστοποιημένοι ΕΕΚ έχουν τη δυνατότητα να χρησιμοποιηθούν ως Εκπαιδευτές σε προγράμματα, εκτός συγκεκριμένων περιορισμένων εξαιρέσεων </a:t>
            </a:r>
            <a:endParaRPr lang="en-GB" sz="2400" b="1" dirty="0">
              <a:solidFill>
                <a:srgbClr val="2D2DB9"/>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a:defRPr/>
            </a:pPr>
            <a:fld id="{396880B1-9F98-4979-B131-D90DE2358322}" type="slidenum">
              <a:rPr lang="en-GB" smtClean="0"/>
              <a:pPr>
                <a:defRPr/>
              </a:pPr>
              <a:t>17</a:t>
            </a:fld>
            <a:endParaRPr lang="en-GB" dirty="0"/>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endParaRPr lang="en-GB" b="1" kern="0" dirty="0">
              <a:solidFill>
                <a:srgbClr val="008600"/>
              </a:solidFill>
              <a:latin typeface="Calibri" panose="020F0502020204030204" pitchFamily="34" charset="0"/>
              <a:ea typeface="+mj-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503040" y="1898371"/>
            <a:ext cx="11521280"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r>
              <a:rPr lang="el-GR" sz="4000" b="1" dirty="0">
                <a:solidFill>
                  <a:srgbClr val="FF0000"/>
                </a:solidFill>
                <a:latin typeface="Calibri" panose="020F0502020204030204" pitchFamily="34" charset="0"/>
                <a:cs typeface="Calibri" panose="020F0502020204030204" pitchFamily="34" charset="0"/>
              </a:rPr>
              <a:t>Σημαντικές Επισημάνσεις (2) </a:t>
            </a:r>
            <a:endParaRPr lang="en-GB" b="1" kern="0" dirty="0">
              <a:solidFill>
                <a:srgbClr val="FF0000"/>
              </a:solidFill>
              <a:latin typeface="Calibri" panose="020F0502020204030204" pitchFamily="34" charset="0"/>
              <a:ea typeface="+mj-ea"/>
              <a:cs typeface="Calibri" panose="020F0502020204030204" pitchFamily="34" charset="0"/>
            </a:endParaRPr>
          </a:p>
        </p:txBody>
      </p:sp>
      <p:sp>
        <p:nvSpPr>
          <p:cNvPr id="8" name="TextBox 7">
            <a:extLst>
              <a:ext uri="{FF2B5EF4-FFF2-40B4-BE49-F238E27FC236}">
                <a16:creationId xmlns:a16="http://schemas.microsoft.com/office/drawing/2014/main" id="{6FF261A8-D6BE-4D71-A1E8-238DD9E4FCAC}"/>
              </a:ext>
            </a:extLst>
          </p:cNvPr>
          <p:cNvSpPr txBox="1"/>
          <p:nvPr/>
        </p:nvSpPr>
        <p:spPr>
          <a:xfrm>
            <a:off x="1487488" y="944724"/>
            <a:ext cx="9721080" cy="461665"/>
          </a:xfrm>
          <a:prstGeom prst="rect">
            <a:avLst/>
          </a:prstGeom>
          <a:noFill/>
        </p:spPr>
        <p:txBody>
          <a:bodyPr wrap="square">
            <a:spAutoFit/>
          </a:bodyPr>
          <a:lstStyle/>
          <a:p>
            <a:pPr algn="ctr"/>
            <a:r>
              <a:rPr kumimoji="0" lang="el-GR" b="1" i="0" u="none" strike="noStrike" kern="1200" cap="none" spc="0" normalizeH="0" baseline="0" noProof="0" dirty="0" err="1">
                <a:ln>
                  <a:noFill/>
                </a:ln>
                <a:solidFill>
                  <a:srgbClr val="009900"/>
                </a:solidFill>
                <a:effectLst/>
                <a:uLnTx/>
                <a:uFillTx/>
                <a:latin typeface="Calibri" panose="020F0502020204030204" pitchFamily="34" charset="0"/>
                <a:ea typeface="+mn-ea"/>
                <a:cs typeface="Calibri" panose="020F0502020204030204" pitchFamily="34" charset="0"/>
              </a:rPr>
              <a:t>Μονοεπιχειρησιακά</a:t>
            </a:r>
            <a:r>
              <a:rPr kumimoji="0" lang="el-GR"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 Προγράμματα Κατάρτισης στην Κύπρο (14)</a:t>
            </a:r>
            <a:endParaRPr lang="en-GB" dirty="0">
              <a:solidFill>
                <a:srgbClr val="009900"/>
              </a:solidFill>
            </a:endParaRPr>
          </a:p>
        </p:txBody>
      </p:sp>
    </p:spTree>
    <p:extLst>
      <p:ext uri="{BB962C8B-B14F-4D97-AF65-F5344CB8AC3E}">
        <p14:creationId xmlns:p14="http://schemas.microsoft.com/office/powerpoint/2010/main" val="2801150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extLst>
              <p:ext uri="{D42A27DB-BD31-4B8C-83A1-F6EECF244321}">
                <p14:modId xmlns:p14="http://schemas.microsoft.com/office/powerpoint/2010/main" val="1920191844"/>
              </p:ext>
            </p:extLst>
          </p:nvPr>
        </p:nvGraphicFramePr>
        <p:xfrm>
          <a:off x="-14942" y="0"/>
          <a:ext cx="12192000" cy="6856413"/>
        </p:xfrm>
        <a:graphic>
          <a:graphicData uri="http://schemas.openxmlformats.org/presentationml/2006/ole">
            <mc:AlternateContent xmlns:mc="http://schemas.openxmlformats.org/markup-compatibility/2006">
              <mc:Choice xmlns:v="urn:schemas-microsoft-com:vml" Requires="v">
                <p:oleObj spid="_x0000_s30752"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42" y="0"/>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0" marR="0" lvl="0" indent="0" algn="ctr" defTabSz="914400" rtl="0" eaLnBrk="1" fontAlgn="base" latinLnBrk="0" hangingPunct="1">
              <a:lnSpc>
                <a:spcPct val="110000"/>
              </a:lnSpc>
              <a:spcBef>
                <a:spcPts val="0"/>
              </a:spcBef>
              <a:spcAft>
                <a:spcPts val="600"/>
              </a:spcAft>
              <a:buClr>
                <a:srgbClr val="3333CC"/>
              </a:buClr>
              <a:buSzTx/>
              <a:buNone/>
              <a:tabLst/>
              <a:defRPr/>
            </a:pPr>
            <a:endParaRPr lang="el-GR" sz="2800" b="1" kern="1200" dirty="0">
              <a:solidFill>
                <a:srgbClr val="3333CC"/>
              </a:solidFill>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10000"/>
              </a:lnSpc>
              <a:spcBef>
                <a:spcPts val="0"/>
              </a:spcBef>
              <a:spcAft>
                <a:spcPts val="600"/>
              </a:spcAft>
              <a:buClr>
                <a:srgbClr val="3333CC"/>
              </a:buClr>
              <a:buSzTx/>
              <a:buNone/>
              <a:tabLst/>
              <a:defRPr/>
            </a:pPr>
            <a:endParaRPr lang="el-GR" sz="2800" b="1" kern="1200" dirty="0">
              <a:solidFill>
                <a:srgbClr val="3333CC"/>
              </a:solidFill>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10000"/>
              </a:lnSpc>
              <a:spcBef>
                <a:spcPts val="0"/>
              </a:spcBef>
              <a:spcAft>
                <a:spcPts val="600"/>
              </a:spcAft>
              <a:buClr>
                <a:srgbClr val="3333CC"/>
              </a:buClr>
              <a:buSzTx/>
              <a:buNone/>
              <a:tabLst/>
              <a:defRPr/>
            </a:pPr>
            <a:r>
              <a:rPr lang="el-GR" sz="5400" b="1" kern="1200" dirty="0">
                <a:solidFill>
                  <a:srgbClr val="3333CC"/>
                </a:solidFill>
                <a:latin typeface="Calibri" panose="020F0502020204030204" pitchFamily="34" charset="0"/>
                <a:cs typeface="Calibri" panose="020F0502020204030204" pitchFamily="34" charset="0"/>
              </a:rPr>
              <a:t>2. </a:t>
            </a:r>
            <a:r>
              <a:rPr lang="el-GR" sz="5400" b="1" kern="1200" dirty="0" err="1">
                <a:solidFill>
                  <a:srgbClr val="3333CC"/>
                </a:solidFill>
                <a:latin typeface="Calibri" panose="020F0502020204030204" pitchFamily="34" charset="0"/>
                <a:cs typeface="Calibri" panose="020F0502020204030204" pitchFamily="34" charset="0"/>
              </a:rPr>
              <a:t>Πολυεπιχειρησιακά</a:t>
            </a:r>
            <a:r>
              <a:rPr lang="el-GR" sz="5400" b="1" kern="1200" dirty="0">
                <a:solidFill>
                  <a:srgbClr val="3333CC"/>
                </a:solidFill>
                <a:latin typeface="Calibri" panose="020F0502020204030204" pitchFamily="34" charset="0"/>
                <a:cs typeface="Calibri" panose="020F0502020204030204" pitchFamily="34" charset="0"/>
              </a:rPr>
              <a:t> Προγράμματα Κατάρτισης </a:t>
            </a:r>
            <a:r>
              <a:rPr lang="en-GB" sz="5400" b="1" kern="1200" dirty="0">
                <a:solidFill>
                  <a:srgbClr val="3333CC"/>
                </a:solidFill>
                <a:latin typeface="Calibri" panose="020F0502020204030204" pitchFamily="34" charset="0"/>
                <a:cs typeface="Calibri" panose="020F0502020204030204" pitchFamily="34" charset="0"/>
              </a:rPr>
              <a:t>- </a:t>
            </a:r>
            <a:r>
              <a:rPr lang="el-GR" sz="5400" b="1" kern="1200" dirty="0">
                <a:solidFill>
                  <a:srgbClr val="3333CC"/>
                </a:solidFill>
                <a:latin typeface="Calibri" panose="020F0502020204030204" pitchFamily="34" charset="0"/>
                <a:cs typeface="Calibri" panose="020F0502020204030204" pitchFamily="34" charset="0"/>
              </a:rPr>
              <a:t>Συνήθη</a:t>
            </a:r>
            <a:endParaRPr lang="el-GR" sz="5400" b="1" dirty="0">
              <a:solidFill>
                <a:srgbClr val="3333CC"/>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a:defRPr/>
            </a:pPr>
            <a:fld id="{396880B1-9F98-4979-B131-D90DE2358322}" type="slidenum">
              <a:rPr lang="en-GB" smtClean="0"/>
              <a:pPr>
                <a:defRPr/>
              </a:pPr>
              <a:t>18</a:t>
            </a:fld>
            <a:endParaRPr lang="en-GB" dirty="0"/>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endParaRPr lang="en-GB" b="1" kern="0" dirty="0">
              <a:solidFill>
                <a:srgbClr val="008600"/>
              </a:solidFill>
              <a:latin typeface="Calibri" panose="020F0502020204030204" pitchFamily="34" charset="0"/>
              <a:ea typeface="+mj-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335360" y="773088"/>
            <a:ext cx="11521280"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endParaRPr lang="en-GB" b="1" kern="0" dirty="0">
              <a:solidFill>
                <a:srgbClr val="00B050"/>
              </a:solidFill>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2860148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extLst>
              <p:ext uri="{D42A27DB-BD31-4B8C-83A1-F6EECF244321}">
                <p14:modId xmlns:p14="http://schemas.microsoft.com/office/powerpoint/2010/main" val="629387944"/>
              </p:ext>
            </p:extLst>
          </p:nvPr>
        </p:nvGraphicFramePr>
        <p:xfrm>
          <a:off x="0" y="0"/>
          <a:ext cx="12192000" cy="6856413"/>
        </p:xfrm>
        <a:graphic>
          <a:graphicData uri="http://schemas.openxmlformats.org/presentationml/2006/ole">
            <mc:AlternateContent xmlns:mc="http://schemas.openxmlformats.org/markup-compatibility/2006">
              <mc:Choice xmlns:v="urn:schemas-microsoft-com:vml" Requires="v">
                <p:oleObj spid="_x0000_s32799"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0" marR="0" lvl="0" indent="0" algn="ctr" defTabSz="914400" rtl="0" eaLnBrk="1" fontAlgn="base" latinLnBrk="0" hangingPunct="1">
              <a:lnSpc>
                <a:spcPct val="110000"/>
              </a:lnSpc>
              <a:spcBef>
                <a:spcPts val="0"/>
              </a:spcBef>
              <a:spcAft>
                <a:spcPts val="600"/>
              </a:spcAft>
              <a:buClr>
                <a:srgbClr val="3333CC"/>
              </a:buClr>
              <a:buSzTx/>
              <a:buNone/>
              <a:tabLst/>
              <a:defRPr/>
            </a:pPr>
            <a:r>
              <a:rPr lang="el-GR" b="1" kern="1200" dirty="0">
                <a:solidFill>
                  <a:srgbClr val="FF0000"/>
                </a:solidFill>
                <a:latin typeface="Calibri" panose="020F0502020204030204" pitchFamily="34" charset="0"/>
                <a:cs typeface="Calibri" panose="020F0502020204030204" pitchFamily="34" charset="0"/>
              </a:rPr>
              <a:t>Σκοπός</a:t>
            </a:r>
          </a:p>
          <a:p>
            <a:pPr algn="just" eaLnBrk="1" hangingPunct="1">
              <a:spcBef>
                <a:spcPts val="0"/>
              </a:spcBef>
              <a:spcAft>
                <a:spcPts val="0"/>
              </a:spcAft>
              <a:buClr>
                <a:srgbClr val="3333CC"/>
              </a:buClr>
              <a:defRPr/>
            </a:pPr>
            <a:r>
              <a:rPr lang="el-GR" dirty="0">
                <a:solidFill>
                  <a:srgbClr val="2D2DB9"/>
                </a:solidFill>
                <a:latin typeface="Calibri" panose="020F0502020204030204" pitchFamily="34" charset="0"/>
                <a:cs typeface="Calibri" panose="020F0502020204030204" pitchFamily="34" charset="0"/>
              </a:rPr>
              <a:t>Η παροχή κινήτρων σε εργοδότες για να συμμετέχουν με </a:t>
            </a:r>
            <a:r>
              <a:rPr lang="el-GR" dirty="0" err="1">
                <a:solidFill>
                  <a:srgbClr val="2D2DB9"/>
                </a:solidFill>
                <a:latin typeface="Calibri" panose="020F0502020204030204" pitchFamily="34" charset="0"/>
                <a:cs typeface="Calibri" panose="020F0502020204030204" pitchFamily="34" charset="0"/>
              </a:rPr>
              <a:t>εργοδοτούμενούς</a:t>
            </a:r>
            <a:r>
              <a:rPr lang="el-GR" dirty="0">
                <a:solidFill>
                  <a:srgbClr val="2D2DB9"/>
                </a:solidFill>
                <a:latin typeface="Calibri" panose="020F0502020204030204" pitchFamily="34" charset="0"/>
                <a:cs typeface="Calibri" panose="020F0502020204030204" pitchFamily="34" charset="0"/>
              </a:rPr>
              <a:t> τους σε προγράμματα κατάρτισης που οργανώνονται από διάφορα Κέντρα Επαγγελματικής Κατάρτισης (ΚΕΚ) σύμφωνα με προδιαγραφές και κριτήρια που καθορίζει η ΑνΑΔ. </a:t>
            </a:r>
          </a:p>
          <a:p>
            <a:pPr algn="just" eaLnBrk="1" hangingPunct="1">
              <a:spcBef>
                <a:spcPts val="0"/>
              </a:spcBef>
              <a:spcAft>
                <a:spcPts val="0"/>
              </a:spcAft>
              <a:buClr>
                <a:srgbClr val="3333CC"/>
              </a:buClr>
              <a:defRPr/>
            </a:pPr>
            <a:r>
              <a:rPr lang="el-GR" dirty="0">
                <a:solidFill>
                  <a:srgbClr val="2D2DB9"/>
                </a:solidFill>
                <a:latin typeface="Calibri" panose="020F0502020204030204" pitchFamily="34" charset="0"/>
                <a:cs typeface="Calibri" panose="020F0502020204030204" pitchFamily="34" charset="0"/>
              </a:rPr>
              <a:t>Η ικανοποίηση των αναγκών της οικονομίας για άρτια καταρτισμένο προσωπικό, μέσω της ενεργοποίησης και της σωστής αξιοποίησης της υποδομής κατάρτισης των ΚΕΚ.</a:t>
            </a:r>
            <a:endParaRPr lang="el-GR" b="1" dirty="0">
              <a:solidFill>
                <a:srgbClr val="2D2DB9"/>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a:defRPr/>
            </a:pPr>
            <a:fld id="{396880B1-9F98-4979-B131-D90DE2358322}" type="slidenum">
              <a:rPr lang="en-GB" smtClean="0"/>
              <a:pPr>
                <a:defRPr/>
              </a:pPr>
              <a:t>19</a:t>
            </a:fld>
            <a:endParaRPr lang="en-GB" dirty="0"/>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endParaRPr lang="en-GB" b="1" kern="0" dirty="0">
              <a:solidFill>
                <a:srgbClr val="008600"/>
              </a:solidFill>
              <a:latin typeface="Calibri" panose="020F0502020204030204" pitchFamily="34" charset="0"/>
              <a:ea typeface="+mj-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335360" y="773088"/>
            <a:ext cx="11521280"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endParaRPr lang="en-GB" b="1" kern="0" dirty="0">
              <a:solidFill>
                <a:srgbClr val="00B050"/>
              </a:solidFill>
              <a:latin typeface="Calibri" panose="020F0502020204030204" pitchFamily="34" charset="0"/>
              <a:ea typeface="+mj-ea"/>
              <a:cs typeface="Calibri" panose="020F0502020204030204" pitchFamily="34" charset="0"/>
            </a:endParaRPr>
          </a:p>
        </p:txBody>
      </p:sp>
      <p:sp>
        <p:nvSpPr>
          <p:cNvPr id="4" name="Rectangle 3">
            <a:extLst>
              <a:ext uri="{FF2B5EF4-FFF2-40B4-BE49-F238E27FC236}">
                <a16:creationId xmlns:a16="http://schemas.microsoft.com/office/drawing/2014/main" id="{E54EEBAD-435F-4989-A854-5C44C5F835B9}"/>
              </a:ext>
            </a:extLst>
          </p:cNvPr>
          <p:cNvSpPr/>
          <p:nvPr/>
        </p:nvSpPr>
        <p:spPr>
          <a:xfrm>
            <a:off x="2182044" y="740226"/>
            <a:ext cx="7827912" cy="478272"/>
          </a:xfrm>
          <a:prstGeom prst="rect">
            <a:avLst/>
          </a:prstGeom>
          <a:noFill/>
        </p:spPr>
        <p:txBody>
          <a:bodyPr wrap="none" lIns="91440" tIns="45720" rIns="91440" bIns="45720">
            <a:spAutoFit/>
          </a:bodyPr>
          <a:lstStyle/>
          <a:p>
            <a:pPr marL="0" marR="0" lvl="0" indent="0" algn="ctr" defTabSz="914400" rtl="0" eaLnBrk="1" fontAlgn="base" latinLnBrk="0" hangingPunct="1">
              <a:lnSpc>
                <a:spcPct val="110000"/>
              </a:lnSpc>
              <a:spcBef>
                <a:spcPts val="0"/>
              </a:spcBef>
              <a:spcAft>
                <a:spcPts val="600"/>
              </a:spcAft>
              <a:buClr>
                <a:srgbClr val="3333CC"/>
              </a:buClr>
              <a:buSzTx/>
              <a:buFontTx/>
              <a:buNone/>
              <a:tabLst/>
              <a:defRPr/>
            </a:pPr>
            <a:r>
              <a:rPr kumimoji="0" lang="el-GR" b="1" i="0" u="none" strike="noStrike" kern="1200" cap="none" spc="0" normalizeH="0" baseline="0" noProof="0" dirty="0" err="1">
                <a:ln>
                  <a:noFill/>
                </a:ln>
                <a:solidFill>
                  <a:srgbClr val="009900"/>
                </a:solidFill>
                <a:effectLst/>
                <a:uLnTx/>
                <a:uFillTx/>
                <a:latin typeface="Calibri" panose="020F0502020204030204" pitchFamily="34" charset="0"/>
                <a:ea typeface="+mn-ea"/>
                <a:cs typeface="Calibri" panose="020F0502020204030204" pitchFamily="34" charset="0"/>
              </a:rPr>
              <a:t>Πολυεπιχειρησιακά</a:t>
            </a:r>
            <a:r>
              <a:rPr kumimoji="0" lang="el-GR"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 Προγράμματα Κατάρτισης </a:t>
            </a:r>
            <a:r>
              <a:rPr kumimoji="0" lang="en-GB"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 </a:t>
            </a:r>
            <a:r>
              <a:rPr kumimoji="0" lang="el-GR"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Συνήθη (1)</a:t>
            </a:r>
            <a:endParaRPr kumimoji="0" lang="el-GR" b="1" i="0" u="none" strike="noStrike" kern="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524447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18" name="Object 2"/>
          <p:cNvGraphicFramePr>
            <a:graphicFrameLocks noChangeAspect="1"/>
          </p:cNvGraphicFramePr>
          <p:nvPr/>
        </p:nvGraphicFramePr>
        <p:xfrm>
          <a:off x="0" y="1"/>
          <a:ext cx="12192000" cy="6856413"/>
        </p:xfrm>
        <a:graphic>
          <a:graphicData uri="http://schemas.openxmlformats.org/presentationml/2006/ole">
            <mc:AlternateContent xmlns:mc="http://schemas.openxmlformats.org/markup-compatibility/2006">
              <mc:Choice xmlns:v="urn:schemas-microsoft-com:vml" Requires="v">
                <p:oleObj spid="_x0000_s1056" name="Photo Editor Photo" r:id="rId4" imgW="7621064" imgH="5714286" progId="">
                  <p:embed/>
                </p:oleObj>
              </mc:Choice>
              <mc:Fallback>
                <p:oleObj name="Photo Editor Photo" r:id="rId4" imgW="7621064" imgH="5714286" progId="">
                  <p:embed/>
                  <p:pic>
                    <p:nvPicPr>
                      <p:cNvPr id="8601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ffectLst/>
                    </p:spPr>
                  </p:pic>
                </p:oleObj>
              </mc:Fallback>
            </mc:AlternateContent>
          </a:graphicData>
        </a:graphic>
      </p:graphicFrame>
      <p:sp>
        <p:nvSpPr>
          <p:cNvPr id="9220" name="Slide Number Placeholder 3"/>
          <p:cNvSpPr>
            <a:spLocks noGrp="1"/>
          </p:cNvSpPr>
          <p:nvPr>
            <p:ph type="sldNum" sz="quarter" idx="12"/>
          </p:nvPr>
        </p:nvSpPr>
        <p:spPr>
          <a:xfrm>
            <a:off x="8596330" y="6400800"/>
            <a:ext cx="1905000" cy="457200"/>
          </a:xfrm>
          <a:noFill/>
        </p:spPr>
        <p:txBody>
          <a:bodyPr/>
          <a:lstStyle/>
          <a:p>
            <a:pPr fontAlgn="auto">
              <a:spcBef>
                <a:spcPts val="0"/>
              </a:spcBef>
              <a:spcAft>
                <a:spcPts val="0"/>
              </a:spcAft>
              <a:defRPr/>
            </a:pPr>
            <a:fld id="{60B77769-CF74-4D32-80A3-96E813D9C52A}" type="slidenum">
              <a:rPr lang="en-GB" sz="1800" kern="0">
                <a:solidFill>
                  <a:schemeClr val="bg1"/>
                </a:solidFill>
                <a:latin typeface="Book Antiqua" pitchFamily="18" charset="0"/>
              </a:rPr>
              <a:pPr fontAlgn="auto">
                <a:spcBef>
                  <a:spcPts val="0"/>
                </a:spcBef>
                <a:spcAft>
                  <a:spcPts val="0"/>
                </a:spcAft>
                <a:defRPr/>
              </a:pPr>
              <a:t>2</a:t>
            </a:fld>
            <a:endParaRPr lang="en-GB" sz="1800" kern="0">
              <a:solidFill>
                <a:schemeClr val="bg1"/>
              </a:solidFill>
              <a:latin typeface="Book Antiqua" pitchFamily="18" charset="0"/>
            </a:endParaRPr>
          </a:p>
        </p:txBody>
      </p:sp>
      <p:sp>
        <p:nvSpPr>
          <p:cNvPr id="6" name="Rectangle 4"/>
          <p:cNvSpPr>
            <a:spLocks noChangeArrowheads="1"/>
          </p:cNvSpPr>
          <p:nvPr/>
        </p:nvSpPr>
        <p:spPr bwMode="auto">
          <a:xfrm>
            <a:off x="0" y="1628800"/>
            <a:ext cx="12192000" cy="5229200"/>
          </a:xfrm>
          <a:prstGeom prst="rect">
            <a:avLst/>
          </a:prstGeom>
          <a:noFill/>
          <a:ln w="9525">
            <a:noFill/>
            <a:miter lim="800000"/>
            <a:headEnd/>
            <a:tailEnd/>
          </a:ln>
        </p:spPr>
        <p:txBody>
          <a:bodyPr lIns="92075" tIns="46038" rIns="92075" bIns="46038"/>
          <a:lstStyle/>
          <a:p>
            <a:pPr marL="514350" indent="-514350">
              <a:lnSpc>
                <a:spcPct val="110000"/>
              </a:lnSpc>
              <a:spcBef>
                <a:spcPts val="0"/>
              </a:spcBef>
              <a:spcAft>
                <a:spcPts val="1200"/>
              </a:spcAft>
              <a:buClr>
                <a:schemeClr val="accent2"/>
              </a:buClr>
              <a:buFont typeface="+mj-lt"/>
              <a:buAutoNum type="arabicPeriod"/>
              <a:defRPr/>
            </a:pPr>
            <a:endParaRPr lang="el-GR" sz="2800" b="1" dirty="0">
              <a:solidFill>
                <a:schemeClr val="accent2"/>
              </a:solidFill>
              <a:latin typeface="Calibri" panose="020F0502020204030204" pitchFamily="34" charset="0"/>
              <a:cs typeface="Calibri" panose="020F0502020204030204" pitchFamily="34" charset="0"/>
            </a:endParaRPr>
          </a:p>
          <a:p>
            <a:pPr marL="514350" indent="-514350">
              <a:lnSpc>
                <a:spcPct val="110000"/>
              </a:lnSpc>
              <a:spcBef>
                <a:spcPts val="0"/>
              </a:spcBef>
              <a:spcAft>
                <a:spcPts val="1200"/>
              </a:spcAft>
              <a:buClr>
                <a:schemeClr val="accent2"/>
              </a:buClr>
              <a:buFont typeface="+mj-lt"/>
              <a:buAutoNum type="arabicPeriod"/>
              <a:defRPr/>
            </a:pPr>
            <a:r>
              <a:rPr lang="el-GR" sz="2800" b="1" dirty="0" err="1">
                <a:solidFill>
                  <a:schemeClr val="accent2"/>
                </a:solidFill>
                <a:latin typeface="Calibri" panose="020F0502020204030204" pitchFamily="34" charset="0"/>
                <a:cs typeface="Calibri" panose="020F0502020204030204" pitchFamily="34" charset="0"/>
              </a:rPr>
              <a:t>Μονοεπιχειρησιακά</a:t>
            </a:r>
            <a:r>
              <a:rPr lang="el-GR" sz="2800" b="1" dirty="0">
                <a:solidFill>
                  <a:schemeClr val="accent2"/>
                </a:solidFill>
                <a:latin typeface="Calibri" panose="020F0502020204030204" pitchFamily="34" charset="0"/>
                <a:cs typeface="Calibri" panose="020F0502020204030204" pitchFamily="34" charset="0"/>
              </a:rPr>
              <a:t> Προγράμματα Κατάρτισης στην Κύπρο</a:t>
            </a:r>
          </a:p>
          <a:p>
            <a:pPr marL="514350" indent="-514350">
              <a:lnSpc>
                <a:spcPct val="110000"/>
              </a:lnSpc>
              <a:spcBef>
                <a:spcPts val="0"/>
              </a:spcBef>
              <a:spcAft>
                <a:spcPts val="1200"/>
              </a:spcAft>
              <a:buClr>
                <a:schemeClr val="accent2"/>
              </a:buClr>
              <a:buFont typeface="+mj-lt"/>
              <a:buAutoNum type="arabicPeriod"/>
              <a:defRPr/>
            </a:pPr>
            <a:r>
              <a:rPr lang="el-GR" sz="2800" b="1" dirty="0" err="1">
                <a:solidFill>
                  <a:schemeClr val="accent2"/>
                </a:solidFill>
                <a:latin typeface="Calibri" panose="020F0502020204030204" pitchFamily="34" charset="0"/>
                <a:cs typeface="Calibri" panose="020F0502020204030204" pitchFamily="34" charset="0"/>
              </a:rPr>
              <a:t>Πολυεπιχειρησιακά</a:t>
            </a:r>
            <a:r>
              <a:rPr lang="el-GR" sz="2800" b="1" dirty="0">
                <a:solidFill>
                  <a:schemeClr val="accent2"/>
                </a:solidFill>
                <a:latin typeface="Calibri" panose="020F0502020204030204" pitchFamily="34" charset="0"/>
                <a:cs typeface="Calibri" panose="020F0502020204030204" pitchFamily="34" charset="0"/>
              </a:rPr>
              <a:t> Προγράμματα Κατάρτισης - Συνήθη</a:t>
            </a:r>
          </a:p>
          <a:p>
            <a:pPr marL="514350" indent="-514350">
              <a:lnSpc>
                <a:spcPct val="110000"/>
              </a:lnSpc>
              <a:spcBef>
                <a:spcPts val="0"/>
              </a:spcBef>
              <a:spcAft>
                <a:spcPts val="1200"/>
              </a:spcAft>
              <a:buClr>
                <a:schemeClr val="accent2"/>
              </a:buClr>
              <a:buFont typeface="+mj-lt"/>
              <a:buAutoNum type="arabicPeriod"/>
              <a:defRPr/>
            </a:pPr>
            <a:r>
              <a:rPr lang="el-GR" sz="2800" b="1" dirty="0" err="1">
                <a:solidFill>
                  <a:schemeClr val="accent2"/>
                </a:solidFill>
                <a:latin typeface="Calibri" panose="020F0502020204030204" pitchFamily="34" charset="0"/>
                <a:cs typeface="Calibri" panose="020F0502020204030204" pitchFamily="34" charset="0"/>
              </a:rPr>
              <a:t>Πολυεπιχειρησιακά</a:t>
            </a:r>
            <a:r>
              <a:rPr lang="el-GR" sz="2800" b="1" dirty="0">
                <a:solidFill>
                  <a:schemeClr val="accent2"/>
                </a:solidFill>
                <a:latin typeface="Calibri" panose="020F0502020204030204" pitchFamily="34" charset="0"/>
                <a:cs typeface="Calibri" panose="020F0502020204030204" pitchFamily="34" charset="0"/>
              </a:rPr>
              <a:t> Προγράμματα Κατάρτισης – Ζωτικής Σημασίας</a:t>
            </a:r>
          </a:p>
          <a:p>
            <a:pPr marL="514350" indent="-514350">
              <a:lnSpc>
                <a:spcPct val="110000"/>
              </a:lnSpc>
              <a:spcBef>
                <a:spcPts val="0"/>
              </a:spcBef>
              <a:spcAft>
                <a:spcPts val="1200"/>
              </a:spcAft>
              <a:buClr>
                <a:schemeClr val="accent2"/>
              </a:buClr>
              <a:buFont typeface="+mj-lt"/>
              <a:buAutoNum type="arabicPeriod"/>
              <a:defRPr/>
            </a:pPr>
            <a:r>
              <a:rPr lang="el-GR" sz="2800" b="1" dirty="0" err="1">
                <a:solidFill>
                  <a:schemeClr val="accent2"/>
                </a:solidFill>
                <a:latin typeface="Calibri" panose="020F0502020204030204" pitchFamily="34" charset="0"/>
                <a:cs typeface="Calibri" panose="020F0502020204030204" pitchFamily="34" charset="0"/>
              </a:rPr>
              <a:t>Μονοεπιχειρησιακά</a:t>
            </a:r>
            <a:r>
              <a:rPr lang="el-GR" sz="2800" b="1" dirty="0">
                <a:solidFill>
                  <a:schemeClr val="accent2"/>
                </a:solidFill>
                <a:latin typeface="Calibri" panose="020F0502020204030204" pitchFamily="34" charset="0"/>
                <a:cs typeface="Calibri" panose="020F0502020204030204" pitchFamily="34" charset="0"/>
              </a:rPr>
              <a:t> Προγράμματα Κατάρτισης στο Εξωτερικό</a:t>
            </a:r>
          </a:p>
        </p:txBody>
      </p:sp>
      <p:sp>
        <p:nvSpPr>
          <p:cNvPr id="7" name="Rectangle 3">
            <a:extLst>
              <a:ext uri="{FF2B5EF4-FFF2-40B4-BE49-F238E27FC236}">
                <a16:creationId xmlns:a16="http://schemas.microsoft.com/office/drawing/2014/main" id="{2E02A275-CE16-4F43-B08F-CBCD2A32DE27}"/>
              </a:ext>
            </a:extLst>
          </p:cNvPr>
          <p:cNvSpPr>
            <a:spLocks noChangeArrowheads="1"/>
          </p:cNvSpPr>
          <p:nvPr/>
        </p:nvSpPr>
        <p:spPr bwMode="auto">
          <a:xfrm>
            <a:off x="479376" y="836712"/>
            <a:ext cx="11712624"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r>
              <a:rPr lang="el-GR" sz="4400" b="1" kern="0" dirty="0">
                <a:solidFill>
                  <a:srgbClr val="008600"/>
                </a:solidFill>
                <a:latin typeface="Calibri" panose="020F0502020204030204" pitchFamily="34" charset="0"/>
                <a:ea typeface="+mj-ea"/>
                <a:cs typeface="Calibri" panose="020F0502020204030204" pitchFamily="34" charset="0"/>
              </a:rPr>
              <a:t>Σχέδια ΑνΑΔ που μπορούν να αξιοποιηθούν</a:t>
            </a:r>
            <a:endParaRPr lang="en-GB" b="1" kern="0" dirty="0">
              <a:solidFill>
                <a:srgbClr val="008600"/>
              </a:solidFill>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4175912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extLst>
              <p:ext uri="{D42A27DB-BD31-4B8C-83A1-F6EECF244321}">
                <p14:modId xmlns:p14="http://schemas.microsoft.com/office/powerpoint/2010/main" val="996143207"/>
              </p:ext>
            </p:extLst>
          </p:nvPr>
        </p:nvGraphicFramePr>
        <p:xfrm>
          <a:off x="0" y="0"/>
          <a:ext cx="12192000" cy="6856413"/>
        </p:xfrm>
        <a:graphic>
          <a:graphicData uri="http://schemas.openxmlformats.org/presentationml/2006/ole">
            <mc:AlternateContent xmlns:mc="http://schemas.openxmlformats.org/markup-compatibility/2006">
              <mc:Choice xmlns:v="urn:schemas-microsoft-com:vml" Requires="v">
                <p:oleObj spid="_x0000_s35869"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0" lvl="0" indent="0" defTabSz="287338" eaLnBrk="1" hangingPunct="1">
              <a:lnSpc>
                <a:spcPct val="90000"/>
              </a:lnSpc>
              <a:spcAft>
                <a:spcPts val="1200"/>
              </a:spcAft>
              <a:buClr>
                <a:schemeClr val="accent2"/>
              </a:buClr>
              <a:buNone/>
            </a:pPr>
            <a:endParaRPr lang="el-GR" sz="2800" dirty="0">
              <a:solidFill>
                <a:srgbClr val="2D2DB9"/>
              </a:solidFill>
              <a:latin typeface="Calibri" panose="020F0502020204030204" pitchFamily="34" charset="0"/>
              <a:cs typeface="Calibri" panose="020F0502020204030204" pitchFamily="34" charset="0"/>
            </a:endParaRPr>
          </a:p>
          <a:p>
            <a:pPr marL="0" lvl="0" indent="0" defTabSz="287338" eaLnBrk="1" hangingPunct="1">
              <a:spcBef>
                <a:spcPts val="0"/>
              </a:spcBef>
              <a:spcAft>
                <a:spcPts val="0"/>
              </a:spcAft>
              <a:buClr>
                <a:schemeClr val="accent2"/>
              </a:buClr>
              <a:buNone/>
            </a:pPr>
            <a:r>
              <a:rPr lang="el-GR" sz="2800" dirty="0">
                <a:solidFill>
                  <a:srgbClr val="FF0000"/>
                </a:solidFill>
                <a:latin typeface="Calibri" panose="020F0502020204030204" pitchFamily="34" charset="0"/>
                <a:cs typeface="Calibri" panose="020F0502020204030204" pitchFamily="34" charset="0"/>
              </a:rPr>
              <a:t>Στάδια</a:t>
            </a:r>
          </a:p>
          <a:p>
            <a:pPr marL="514350" lvl="0" indent="-514350" defTabSz="287338" eaLnBrk="1" hangingPunct="1">
              <a:spcBef>
                <a:spcPts val="0"/>
              </a:spcBef>
              <a:spcAft>
                <a:spcPts val="0"/>
              </a:spcAft>
              <a:buClr>
                <a:schemeClr val="accent2"/>
              </a:buClr>
              <a:buFont typeface="+mj-lt"/>
              <a:buAutoNum type="arabicPeriod"/>
            </a:pPr>
            <a:r>
              <a:rPr lang="el-GR" sz="2800" dirty="0">
                <a:solidFill>
                  <a:srgbClr val="2D2DB9"/>
                </a:solidFill>
                <a:latin typeface="Calibri" panose="020F0502020204030204" pitchFamily="34" charset="0"/>
                <a:cs typeface="Calibri" panose="020F0502020204030204" pitchFamily="34" charset="0"/>
              </a:rPr>
              <a:t>Υποβολή αίτησης για έγκριση των προδιαγραφών και αριθμού εφαρμογών προγραμμάτων ανά ΚΕΚ</a:t>
            </a:r>
            <a:endParaRPr lang="en-GB" sz="2800" dirty="0">
              <a:solidFill>
                <a:srgbClr val="2D2DB9"/>
              </a:solidFill>
              <a:latin typeface="Calibri" panose="020F0502020204030204" pitchFamily="34" charset="0"/>
              <a:cs typeface="Calibri" panose="020F0502020204030204" pitchFamily="34" charset="0"/>
            </a:endParaRPr>
          </a:p>
          <a:p>
            <a:pPr marL="514350" lvl="0" indent="-514350" defTabSz="287338" eaLnBrk="1" hangingPunct="1">
              <a:spcBef>
                <a:spcPts val="0"/>
              </a:spcBef>
              <a:spcAft>
                <a:spcPts val="0"/>
              </a:spcAft>
              <a:buClr>
                <a:schemeClr val="accent2"/>
              </a:buClr>
              <a:buFont typeface="+mj-lt"/>
              <a:buAutoNum type="arabicPeriod"/>
            </a:pPr>
            <a:r>
              <a:rPr lang="el-GR" sz="2800" dirty="0">
                <a:solidFill>
                  <a:srgbClr val="2D2DB9"/>
                </a:solidFill>
                <a:latin typeface="Calibri" panose="020F0502020204030204" pitchFamily="34" charset="0"/>
                <a:cs typeface="Calibri" panose="020F0502020204030204" pitchFamily="34" charset="0"/>
              </a:rPr>
              <a:t>Υποβολή αίτησης από ΚΕΚ για έγκριση εφαρμογής προγράμματος</a:t>
            </a:r>
            <a:endParaRPr lang="en-GB" sz="2800" dirty="0">
              <a:solidFill>
                <a:srgbClr val="2D2DB9"/>
              </a:solidFill>
              <a:latin typeface="Calibri" panose="020F0502020204030204" pitchFamily="34" charset="0"/>
              <a:cs typeface="Calibri" panose="020F0502020204030204" pitchFamily="34" charset="0"/>
            </a:endParaRPr>
          </a:p>
          <a:p>
            <a:pPr marL="514350" lvl="0" indent="-514350" defTabSz="287338" eaLnBrk="1" hangingPunct="1">
              <a:spcBef>
                <a:spcPts val="0"/>
              </a:spcBef>
              <a:spcAft>
                <a:spcPts val="0"/>
              </a:spcAft>
              <a:buClr>
                <a:schemeClr val="accent2"/>
              </a:buClr>
              <a:buFont typeface="+mj-lt"/>
              <a:buAutoNum type="arabicPeriod"/>
            </a:pPr>
            <a:r>
              <a:rPr lang="el-GR" sz="2800" dirty="0">
                <a:solidFill>
                  <a:srgbClr val="2D2DB9"/>
                </a:solidFill>
                <a:latin typeface="Calibri" panose="020F0502020204030204" pitchFamily="34" charset="0"/>
                <a:cs typeface="Calibri" panose="020F0502020204030204" pitchFamily="34" charset="0"/>
              </a:rPr>
              <a:t>Υλοποίηση του </a:t>
            </a:r>
            <a:r>
              <a:rPr lang="el-GR" sz="2800" dirty="0" err="1">
                <a:solidFill>
                  <a:srgbClr val="2D2DB9"/>
                </a:solidFill>
                <a:latin typeface="Calibri" panose="020F0502020204030204" pitchFamily="34" charset="0"/>
                <a:cs typeface="Calibri" panose="020F0502020204030204" pitchFamily="34" charset="0"/>
              </a:rPr>
              <a:t>εγκριθέντος</a:t>
            </a:r>
            <a:r>
              <a:rPr lang="el-GR" sz="2800" dirty="0">
                <a:solidFill>
                  <a:srgbClr val="2D2DB9"/>
                </a:solidFill>
                <a:latin typeface="Calibri" panose="020F0502020204030204" pitchFamily="34" charset="0"/>
                <a:cs typeface="Calibri" panose="020F0502020204030204" pitchFamily="34" charset="0"/>
              </a:rPr>
              <a:t> προγράμματος</a:t>
            </a:r>
            <a:endParaRPr lang="en-GB" sz="2800" dirty="0">
              <a:solidFill>
                <a:srgbClr val="2D2DB9"/>
              </a:solidFill>
              <a:latin typeface="Calibri" panose="020F0502020204030204" pitchFamily="34" charset="0"/>
              <a:cs typeface="Calibri" panose="020F0502020204030204" pitchFamily="34" charset="0"/>
            </a:endParaRPr>
          </a:p>
          <a:p>
            <a:pPr marL="514350" lvl="0" indent="-514350" defTabSz="287338" eaLnBrk="1" hangingPunct="1">
              <a:spcBef>
                <a:spcPts val="0"/>
              </a:spcBef>
              <a:spcAft>
                <a:spcPts val="0"/>
              </a:spcAft>
              <a:buClr>
                <a:schemeClr val="accent2"/>
              </a:buClr>
              <a:buFont typeface="+mj-lt"/>
              <a:buAutoNum type="arabicPeriod"/>
            </a:pPr>
            <a:r>
              <a:rPr lang="el-GR" sz="2800" dirty="0">
                <a:solidFill>
                  <a:srgbClr val="2D2DB9"/>
                </a:solidFill>
                <a:latin typeface="Calibri" panose="020F0502020204030204" pitchFamily="34" charset="0"/>
                <a:cs typeface="Calibri" panose="020F0502020204030204" pitchFamily="34" charset="0"/>
              </a:rPr>
              <a:t>Καταβολή του χορηγήματος μετά τη λήξη του προγράμματος και υποβολή των σχετικών αιτήσεων και όλων των απαραίτητων δικαιολογητικών.</a:t>
            </a:r>
          </a:p>
          <a:p>
            <a:pPr marL="0" indent="0" defTabSz="287338" eaLnBrk="1" hangingPunct="1">
              <a:spcBef>
                <a:spcPts val="0"/>
              </a:spcBef>
              <a:spcAft>
                <a:spcPts val="0"/>
              </a:spcAft>
              <a:buClr>
                <a:schemeClr val="accent2"/>
              </a:buClr>
              <a:buNone/>
            </a:pPr>
            <a:endParaRPr lang="el-GR" sz="28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defTabSz="287338" eaLnBrk="1" hangingPunct="1">
              <a:spcBef>
                <a:spcPts val="0"/>
              </a:spcBef>
              <a:spcAft>
                <a:spcPts val="0"/>
              </a:spcAft>
              <a:buClr>
                <a:schemeClr val="accent2"/>
              </a:buClr>
              <a:buNone/>
            </a:pPr>
            <a:r>
              <a:rPr lang="el-GR" sz="28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Για κάθε ΚΕΚ εγκρίνεται </a:t>
            </a:r>
            <a:r>
              <a:rPr lang="en-GB" sz="28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o </a:t>
            </a:r>
            <a:r>
              <a:rPr lang="el-GR" sz="28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συνολικός αριθμός εφαρμογών προγραμμάτων για κάθε εξάμηνο για όλες τις εγκεκριμένες προδιαγραφές προγραμμάτων.</a:t>
            </a:r>
            <a:endParaRPr lang="el-GR" sz="2800" dirty="0">
              <a:effectLst/>
              <a:latin typeface="Arial" panose="020B0604020202020204" pitchFamily="34" charset="0"/>
              <a:ea typeface="Times New Roman" panose="02020603050405020304" pitchFamily="18" charset="0"/>
            </a:endParaRPr>
          </a:p>
          <a:p>
            <a:pPr marL="0" lvl="0" indent="0" defTabSz="287338" eaLnBrk="1" hangingPunct="1">
              <a:lnSpc>
                <a:spcPct val="90000"/>
              </a:lnSpc>
              <a:spcAft>
                <a:spcPts val="1200"/>
              </a:spcAft>
              <a:buClr>
                <a:schemeClr val="accent2"/>
              </a:buClr>
              <a:buNone/>
            </a:pPr>
            <a:endParaRPr lang="en-GB" sz="2800" b="1" dirty="0">
              <a:solidFill>
                <a:srgbClr val="2D2DB9"/>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a:defRPr/>
            </a:pPr>
            <a:fld id="{396880B1-9F98-4979-B131-D90DE2358322}" type="slidenum">
              <a:rPr lang="en-GB" smtClean="0"/>
              <a:pPr>
                <a:defRPr/>
              </a:pPr>
              <a:t>20</a:t>
            </a:fld>
            <a:endParaRPr lang="en-GB" dirty="0"/>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endParaRPr lang="en-GB" b="1" kern="0" dirty="0">
              <a:solidFill>
                <a:srgbClr val="008600"/>
              </a:solidFill>
              <a:latin typeface="Calibri" panose="020F0502020204030204" pitchFamily="34" charset="0"/>
              <a:ea typeface="+mj-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575048" y="1402348"/>
            <a:ext cx="11521280"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r>
              <a:rPr lang="el-GR" sz="3200" b="1" dirty="0">
                <a:solidFill>
                  <a:srgbClr val="FF0000"/>
                </a:solidFill>
                <a:latin typeface="Calibri" panose="020F0502020204030204" pitchFamily="34" charset="0"/>
                <a:cs typeface="Calibri" panose="020F0502020204030204" pitchFamily="34" charset="0"/>
              </a:rPr>
              <a:t>Διαδικασία λειτουργίας του Σχεδίου </a:t>
            </a:r>
            <a:endParaRPr lang="en-GB" sz="3200" b="1" kern="0" dirty="0">
              <a:solidFill>
                <a:srgbClr val="FF0000"/>
              </a:solidFill>
              <a:latin typeface="Calibri" panose="020F0502020204030204" pitchFamily="34" charset="0"/>
              <a:ea typeface="+mj-ea"/>
              <a:cs typeface="Calibri" panose="020F0502020204030204" pitchFamily="34" charset="0"/>
            </a:endParaRPr>
          </a:p>
        </p:txBody>
      </p:sp>
      <p:sp>
        <p:nvSpPr>
          <p:cNvPr id="9" name="Rectangle 8">
            <a:extLst>
              <a:ext uri="{FF2B5EF4-FFF2-40B4-BE49-F238E27FC236}">
                <a16:creationId xmlns:a16="http://schemas.microsoft.com/office/drawing/2014/main" id="{48927DB0-FA47-43C2-B7A2-4D860FE4BC14}"/>
              </a:ext>
            </a:extLst>
          </p:cNvPr>
          <p:cNvSpPr/>
          <p:nvPr/>
        </p:nvSpPr>
        <p:spPr>
          <a:xfrm>
            <a:off x="2182044" y="740226"/>
            <a:ext cx="7827912" cy="478272"/>
          </a:xfrm>
          <a:prstGeom prst="rect">
            <a:avLst/>
          </a:prstGeom>
          <a:noFill/>
        </p:spPr>
        <p:txBody>
          <a:bodyPr wrap="none" lIns="91440" tIns="45720" rIns="91440" bIns="45720">
            <a:spAutoFit/>
          </a:bodyPr>
          <a:lstStyle/>
          <a:p>
            <a:pPr marL="0" marR="0" lvl="0" indent="0" algn="ctr" defTabSz="914400" rtl="0" eaLnBrk="1" fontAlgn="base" latinLnBrk="0" hangingPunct="1">
              <a:lnSpc>
                <a:spcPct val="110000"/>
              </a:lnSpc>
              <a:spcBef>
                <a:spcPts val="0"/>
              </a:spcBef>
              <a:spcAft>
                <a:spcPts val="600"/>
              </a:spcAft>
              <a:buClr>
                <a:srgbClr val="3333CC"/>
              </a:buClr>
              <a:buSzTx/>
              <a:buFontTx/>
              <a:buNone/>
              <a:tabLst/>
              <a:defRPr/>
            </a:pPr>
            <a:r>
              <a:rPr kumimoji="0" lang="el-GR" b="1" i="0" u="none" strike="noStrike" kern="1200" cap="none" spc="0" normalizeH="0" baseline="0" noProof="0" dirty="0" err="1">
                <a:ln>
                  <a:noFill/>
                </a:ln>
                <a:solidFill>
                  <a:srgbClr val="009900"/>
                </a:solidFill>
                <a:effectLst/>
                <a:uLnTx/>
                <a:uFillTx/>
                <a:latin typeface="Calibri" panose="020F0502020204030204" pitchFamily="34" charset="0"/>
                <a:ea typeface="+mn-ea"/>
                <a:cs typeface="Calibri" panose="020F0502020204030204" pitchFamily="34" charset="0"/>
              </a:rPr>
              <a:t>Πολυεπιχειρησιακά</a:t>
            </a:r>
            <a:r>
              <a:rPr kumimoji="0" lang="el-GR"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 Προγράμματα Κατάρτισης </a:t>
            </a:r>
            <a:r>
              <a:rPr kumimoji="0" lang="en-GB"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 </a:t>
            </a:r>
            <a:r>
              <a:rPr kumimoji="0" lang="el-GR"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Συνήθη (2)</a:t>
            </a:r>
            <a:endParaRPr kumimoji="0" lang="el-GR" b="1" i="0" u="none" strike="noStrike" kern="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85764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0" y="1"/>
          <a:ext cx="12192000" cy="6856413"/>
        </p:xfrm>
        <a:graphic>
          <a:graphicData uri="http://schemas.openxmlformats.org/presentationml/2006/ole">
            <mc:AlternateContent xmlns:mc="http://schemas.openxmlformats.org/markup-compatibility/2006">
              <mc:Choice xmlns:v="urn:schemas-microsoft-com:vml" Requires="v">
                <p:oleObj spid="_x0000_s34847"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0" lvl="0" indent="0" algn="just" defTabSz="287338" eaLnBrk="1" hangingPunct="1">
              <a:lnSpc>
                <a:spcPct val="90000"/>
              </a:lnSpc>
              <a:spcAft>
                <a:spcPts val="1200"/>
              </a:spcAft>
              <a:buClr>
                <a:schemeClr val="accent2"/>
              </a:buClr>
              <a:buNone/>
            </a:pPr>
            <a:endParaRPr lang="el-GR" sz="2400" dirty="0">
              <a:solidFill>
                <a:srgbClr val="2D2DB9"/>
              </a:solidFill>
              <a:latin typeface="Calibri" panose="020F0502020204030204" pitchFamily="34" charset="0"/>
              <a:cs typeface="Calibri" panose="020F0502020204030204" pitchFamily="34" charset="0"/>
            </a:endParaRPr>
          </a:p>
          <a:p>
            <a:pPr marL="0" lvl="0" indent="0" algn="just" defTabSz="287338" eaLnBrk="1" hangingPunct="1">
              <a:lnSpc>
                <a:spcPct val="90000"/>
              </a:lnSpc>
              <a:spcAft>
                <a:spcPts val="1200"/>
              </a:spcAft>
              <a:buClr>
                <a:schemeClr val="accent2"/>
              </a:buClr>
              <a:buNone/>
            </a:pPr>
            <a:endParaRPr lang="el-GR" sz="2400" dirty="0">
              <a:solidFill>
                <a:srgbClr val="2D2DB9"/>
              </a:solidFill>
              <a:latin typeface="Calibri" panose="020F0502020204030204" pitchFamily="34" charset="0"/>
              <a:cs typeface="Calibri" panose="020F0502020204030204" pitchFamily="34" charset="0"/>
            </a:endParaRPr>
          </a:p>
          <a:p>
            <a:pPr marL="0" lvl="0" indent="0" algn="just" defTabSz="287338" eaLnBrk="1" hangingPunct="1">
              <a:lnSpc>
                <a:spcPct val="90000"/>
              </a:lnSpc>
              <a:spcAft>
                <a:spcPts val="1200"/>
              </a:spcAft>
              <a:buClr>
                <a:schemeClr val="accent2"/>
              </a:buClr>
              <a:buNone/>
            </a:pPr>
            <a:r>
              <a:rPr lang="el-GR" sz="2400" dirty="0">
                <a:solidFill>
                  <a:srgbClr val="2D2DB9"/>
                </a:solidFill>
                <a:latin typeface="Calibri" panose="020F0502020204030204" pitchFamily="34" charset="0"/>
                <a:cs typeface="Calibri" panose="020F0502020204030204" pitchFamily="34" charset="0"/>
              </a:rPr>
              <a:t>(α) </a:t>
            </a:r>
            <a:r>
              <a:rPr lang="el-GR" sz="2400" b="1" dirty="0">
                <a:solidFill>
                  <a:srgbClr val="FF0000"/>
                </a:solidFill>
                <a:latin typeface="Calibri" panose="020F0502020204030204" pitchFamily="34" charset="0"/>
                <a:cs typeface="Calibri" panose="020F0502020204030204" pitchFamily="34" charset="0"/>
              </a:rPr>
              <a:t>Πρόγραμμα κατάρτισης</a:t>
            </a:r>
            <a:r>
              <a:rPr lang="el-GR" sz="2400" dirty="0">
                <a:solidFill>
                  <a:srgbClr val="2D2DB9"/>
                </a:solidFill>
                <a:latin typeface="Calibri" panose="020F0502020204030204" pitchFamily="34" charset="0"/>
                <a:cs typeface="Calibri" panose="020F0502020204030204" pitchFamily="34" charset="0"/>
              </a:rPr>
              <a:t>: όλα τα στοιχεία που συνθέτουν το πρόγραμμα, τόσο της προδιαγραφής του όσο και της εφαρμογής του. </a:t>
            </a:r>
          </a:p>
          <a:p>
            <a:pPr marL="0" lvl="0" indent="0" algn="just" defTabSz="287338" eaLnBrk="1" hangingPunct="1">
              <a:lnSpc>
                <a:spcPct val="90000"/>
              </a:lnSpc>
              <a:spcAft>
                <a:spcPts val="1200"/>
              </a:spcAft>
              <a:buClr>
                <a:schemeClr val="accent2"/>
              </a:buClr>
              <a:buNone/>
            </a:pPr>
            <a:r>
              <a:rPr lang="el-GR" sz="2400" dirty="0">
                <a:solidFill>
                  <a:srgbClr val="2D2DB9"/>
                </a:solidFill>
                <a:latin typeface="Calibri" panose="020F0502020204030204" pitchFamily="34" charset="0"/>
                <a:cs typeface="Calibri" panose="020F0502020204030204" pitchFamily="34" charset="0"/>
              </a:rPr>
              <a:t>(β) </a:t>
            </a:r>
            <a:r>
              <a:rPr lang="el-GR" sz="2400" b="1" dirty="0">
                <a:solidFill>
                  <a:srgbClr val="FF0000"/>
                </a:solidFill>
                <a:latin typeface="Calibri" panose="020F0502020204030204" pitchFamily="34" charset="0"/>
                <a:cs typeface="Calibri" panose="020F0502020204030204" pitchFamily="34" charset="0"/>
              </a:rPr>
              <a:t>Προδιαγραφή προγράμματος κατάρτισης</a:t>
            </a:r>
            <a:r>
              <a:rPr lang="el-GR" sz="2400" dirty="0">
                <a:solidFill>
                  <a:srgbClr val="2D2DB9"/>
                </a:solidFill>
                <a:latin typeface="Calibri" panose="020F0502020204030204" pitchFamily="34" charset="0"/>
                <a:cs typeface="Calibri" panose="020F0502020204030204" pitchFamily="34" charset="0"/>
              </a:rPr>
              <a:t>: Όλα τα στοιχεία του προγράμματος τα οποία ορίζονται ως σταθερά, γιατί θα μπορούσαν να επαναληφθούν αυτούσια σε κάθε υλοποίηση προγράμματος κατάρτισης.  Πχ. η ανάγκη, και το περιεχόμενο της κατάρτισης </a:t>
            </a:r>
          </a:p>
          <a:p>
            <a:pPr marL="0" lvl="0" indent="0" algn="just" defTabSz="287338" eaLnBrk="1" hangingPunct="1">
              <a:lnSpc>
                <a:spcPct val="90000"/>
              </a:lnSpc>
              <a:spcAft>
                <a:spcPts val="1200"/>
              </a:spcAft>
              <a:buClr>
                <a:schemeClr val="accent2"/>
              </a:buClr>
              <a:buNone/>
            </a:pPr>
            <a:r>
              <a:rPr lang="el-GR" sz="2400" dirty="0">
                <a:solidFill>
                  <a:srgbClr val="2D2DB9"/>
                </a:solidFill>
                <a:latin typeface="Calibri" panose="020F0502020204030204" pitchFamily="34" charset="0"/>
                <a:cs typeface="Calibri" panose="020F0502020204030204" pitchFamily="34" charset="0"/>
              </a:rPr>
              <a:t>(γ) </a:t>
            </a:r>
            <a:r>
              <a:rPr lang="el-GR" sz="2400" b="1" dirty="0">
                <a:solidFill>
                  <a:srgbClr val="FF0000"/>
                </a:solidFill>
                <a:latin typeface="Calibri" panose="020F0502020204030204" pitchFamily="34" charset="0"/>
                <a:cs typeface="Calibri" panose="020F0502020204030204" pitchFamily="34" charset="0"/>
              </a:rPr>
              <a:t>Εφαρμογή προγράμματος κατάρτισης</a:t>
            </a:r>
            <a:r>
              <a:rPr lang="el-GR" sz="2400" dirty="0">
                <a:solidFill>
                  <a:srgbClr val="2D2DB9"/>
                </a:solidFill>
                <a:latin typeface="Calibri" panose="020F0502020204030204" pitchFamily="34" charset="0"/>
                <a:cs typeface="Calibri" panose="020F0502020204030204" pitchFamily="34" charset="0"/>
              </a:rPr>
              <a:t>: Όλα τα στοιχεία του προγράμματος τα οποία ορίζονται ως μεταβλητά, γιατί θα μπορούσαν να διαφοροποιηθούν σε κάθε εφαρμογή προγράμματος κατάρτισης. Πχ. εκπαιδευτές και ημερομηνίες</a:t>
            </a:r>
            <a:endParaRPr lang="en-GB" sz="2400" b="1" dirty="0">
              <a:solidFill>
                <a:srgbClr val="2D2DB9"/>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a:defRPr/>
            </a:pPr>
            <a:fld id="{396880B1-9F98-4979-B131-D90DE2358322}" type="slidenum">
              <a:rPr lang="en-GB" smtClean="0"/>
              <a:pPr>
                <a:defRPr/>
              </a:pPr>
              <a:t>21</a:t>
            </a:fld>
            <a:endParaRPr lang="en-GB" dirty="0"/>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endParaRPr lang="en-GB" b="1" kern="0" dirty="0">
              <a:solidFill>
                <a:srgbClr val="008600"/>
              </a:solidFill>
              <a:latin typeface="Calibri" panose="020F0502020204030204" pitchFamily="34" charset="0"/>
              <a:ea typeface="+mj-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575048" y="1570842"/>
            <a:ext cx="11521280"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r>
              <a:rPr lang="el-GR" sz="3200" b="1" dirty="0">
                <a:solidFill>
                  <a:srgbClr val="FF0000"/>
                </a:solidFill>
                <a:latin typeface="Calibri" panose="020F0502020204030204" pitchFamily="34" charset="0"/>
                <a:cs typeface="Calibri" panose="020F0502020204030204" pitchFamily="34" charset="0"/>
              </a:rPr>
              <a:t>Βασικές Έννοιες</a:t>
            </a:r>
            <a:endParaRPr lang="en-GB" sz="3200" b="1" kern="0" dirty="0">
              <a:solidFill>
                <a:srgbClr val="FF0000"/>
              </a:solidFill>
              <a:latin typeface="Calibri" panose="020F0502020204030204" pitchFamily="34" charset="0"/>
              <a:ea typeface="+mj-ea"/>
              <a:cs typeface="Calibri" panose="020F0502020204030204" pitchFamily="34" charset="0"/>
            </a:endParaRPr>
          </a:p>
        </p:txBody>
      </p:sp>
      <p:sp>
        <p:nvSpPr>
          <p:cNvPr id="7" name="Rectangle 6">
            <a:extLst>
              <a:ext uri="{FF2B5EF4-FFF2-40B4-BE49-F238E27FC236}">
                <a16:creationId xmlns:a16="http://schemas.microsoft.com/office/drawing/2014/main" id="{66696E63-E8B8-4EDB-871C-A993FBD966EA}"/>
              </a:ext>
            </a:extLst>
          </p:cNvPr>
          <p:cNvSpPr/>
          <p:nvPr/>
        </p:nvSpPr>
        <p:spPr>
          <a:xfrm>
            <a:off x="2182044" y="740226"/>
            <a:ext cx="7827912" cy="478272"/>
          </a:xfrm>
          <a:prstGeom prst="rect">
            <a:avLst/>
          </a:prstGeom>
          <a:noFill/>
        </p:spPr>
        <p:txBody>
          <a:bodyPr wrap="none" lIns="91440" tIns="45720" rIns="91440" bIns="45720">
            <a:spAutoFit/>
          </a:bodyPr>
          <a:lstStyle/>
          <a:p>
            <a:pPr marL="0" marR="0" lvl="0" indent="0" algn="ctr" defTabSz="914400" rtl="0" eaLnBrk="1" fontAlgn="base" latinLnBrk="0" hangingPunct="1">
              <a:lnSpc>
                <a:spcPct val="110000"/>
              </a:lnSpc>
              <a:spcBef>
                <a:spcPts val="0"/>
              </a:spcBef>
              <a:spcAft>
                <a:spcPts val="600"/>
              </a:spcAft>
              <a:buClr>
                <a:srgbClr val="3333CC"/>
              </a:buClr>
              <a:buSzTx/>
              <a:buFontTx/>
              <a:buNone/>
              <a:tabLst/>
              <a:defRPr/>
            </a:pPr>
            <a:r>
              <a:rPr kumimoji="0" lang="el-GR" b="1" i="0" u="none" strike="noStrike" kern="1200" cap="none" spc="0" normalizeH="0" baseline="0" noProof="0" dirty="0" err="1">
                <a:ln>
                  <a:noFill/>
                </a:ln>
                <a:solidFill>
                  <a:srgbClr val="009900"/>
                </a:solidFill>
                <a:effectLst/>
                <a:uLnTx/>
                <a:uFillTx/>
                <a:latin typeface="Calibri" panose="020F0502020204030204" pitchFamily="34" charset="0"/>
                <a:ea typeface="+mn-ea"/>
                <a:cs typeface="Calibri" panose="020F0502020204030204" pitchFamily="34" charset="0"/>
              </a:rPr>
              <a:t>Πολυεπιχειρησιακά</a:t>
            </a:r>
            <a:r>
              <a:rPr kumimoji="0" lang="el-GR"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 Προγράμματα Κατάρτισης </a:t>
            </a:r>
            <a:r>
              <a:rPr kumimoji="0" lang="en-GB"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 </a:t>
            </a:r>
            <a:r>
              <a:rPr kumimoji="0" lang="el-GR"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Συνήθη (3)</a:t>
            </a:r>
            <a:endParaRPr kumimoji="0" lang="el-GR" b="1" i="0" u="none" strike="noStrike" kern="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587712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extLst>
              <p:ext uri="{D42A27DB-BD31-4B8C-83A1-F6EECF244321}">
                <p14:modId xmlns:p14="http://schemas.microsoft.com/office/powerpoint/2010/main" val="2736101396"/>
              </p:ext>
            </p:extLst>
          </p:nvPr>
        </p:nvGraphicFramePr>
        <p:xfrm>
          <a:off x="0" y="1"/>
          <a:ext cx="12192000" cy="6856413"/>
        </p:xfrm>
        <a:graphic>
          <a:graphicData uri="http://schemas.openxmlformats.org/presentationml/2006/ole">
            <mc:AlternateContent xmlns:mc="http://schemas.openxmlformats.org/markup-compatibility/2006">
              <mc:Choice xmlns:v="urn:schemas-microsoft-com:vml" Requires="v">
                <p:oleObj spid="_x0000_s36895"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0" lvl="0" indent="0" algn="just" defTabSz="287338" eaLnBrk="1" hangingPunct="1">
              <a:spcBef>
                <a:spcPts val="0"/>
              </a:spcBef>
              <a:spcAft>
                <a:spcPts val="0"/>
              </a:spcAft>
              <a:buClr>
                <a:schemeClr val="accent2"/>
              </a:buClr>
              <a:buNone/>
            </a:pPr>
            <a:r>
              <a:rPr lang="el-GR" sz="2800" b="1" dirty="0">
                <a:solidFill>
                  <a:srgbClr val="FF0000"/>
                </a:solidFill>
                <a:latin typeface="Calibri" panose="020F0502020204030204" pitchFamily="34" charset="0"/>
                <a:cs typeface="Calibri" panose="020F0502020204030204" pitchFamily="34" charset="0"/>
              </a:rPr>
              <a:t>Πρώτο Στάδιο </a:t>
            </a:r>
          </a:p>
          <a:p>
            <a:pPr marL="0" lvl="0" indent="0" algn="just" defTabSz="287338" eaLnBrk="1" hangingPunct="1">
              <a:spcBef>
                <a:spcPts val="0"/>
              </a:spcBef>
              <a:spcAft>
                <a:spcPts val="0"/>
              </a:spcAft>
              <a:buClr>
                <a:schemeClr val="accent2"/>
              </a:buClr>
              <a:buNone/>
            </a:pPr>
            <a:r>
              <a:rPr lang="el-GR" sz="2400" dirty="0">
                <a:solidFill>
                  <a:srgbClr val="2D2DB9"/>
                </a:solidFill>
                <a:latin typeface="Calibri" panose="020F0502020204030204" pitchFamily="34" charset="0"/>
                <a:cs typeface="Calibri" panose="020F0502020204030204" pitchFamily="34" charset="0"/>
              </a:rPr>
              <a:t>υποβολή δύο </a:t>
            </a:r>
            <a:r>
              <a:rPr lang="el-GR" sz="2400" b="1" dirty="0">
                <a:solidFill>
                  <a:srgbClr val="2D2DB9"/>
                </a:solidFill>
                <a:latin typeface="Calibri" panose="020F0502020204030204" pitchFamily="34" charset="0"/>
                <a:cs typeface="Calibri" panose="020F0502020204030204" pitchFamily="34" charset="0"/>
              </a:rPr>
              <a:t>(2) φορές τον χρόνο</a:t>
            </a:r>
            <a:r>
              <a:rPr lang="el-GR" sz="2400" dirty="0">
                <a:solidFill>
                  <a:srgbClr val="2D2DB9"/>
                </a:solidFill>
                <a:latin typeface="Calibri" panose="020F0502020204030204" pitchFamily="34" charset="0"/>
                <a:cs typeface="Calibri" panose="020F0502020204030204" pitchFamily="34" charset="0"/>
              </a:rPr>
              <a:t>, από το ΚΕΚ, προγραμματισμού δραστηριοτήτων κατάρτισης, για τις προδιαγραφές προγραμμάτων που προτίθεται να εφαρμόσει κατά το επόμενο εξάμηνο, τον αριθμό εφαρμογών προγραμμάτων</a:t>
            </a:r>
          </a:p>
          <a:p>
            <a:pPr marL="0" lvl="0" indent="0" algn="just" defTabSz="287338" eaLnBrk="1" hangingPunct="1">
              <a:lnSpc>
                <a:spcPct val="90000"/>
              </a:lnSpc>
              <a:spcAft>
                <a:spcPts val="1200"/>
              </a:spcAft>
              <a:buClr>
                <a:schemeClr val="accent2"/>
              </a:buClr>
              <a:buNone/>
            </a:pPr>
            <a:endParaRPr lang="en-GB" sz="2400" b="1" dirty="0">
              <a:solidFill>
                <a:srgbClr val="2D2DB9"/>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a:defRPr/>
            </a:pPr>
            <a:fld id="{396880B1-9F98-4979-B131-D90DE2358322}" type="slidenum">
              <a:rPr lang="en-GB" smtClean="0"/>
              <a:pPr>
                <a:defRPr/>
              </a:pPr>
              <a:t>22</a:t>
            </a:fld>
            <a:endParaRPr lang="en-GB" dirty="0"/>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endParaRPr lang="en-GB" b="1" kern="0" dirty="0">
              <a:solidFill>
                <a:srgbClr val="008600"/>
              </a:solidFill>
              <a:latin typeface="Calibri" panose="020F0502020204030204" pitchFamily="34" charset="0"/>
              <a:ea typeface="+mj-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335360" y="773088"/>
            <a:ext cx="11521280"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endParaRPr lang="en-GB" sz="3600" b="1" kern="0" dirty="0">
              <a:solidFill>
                <a:srgbClr val="2D2DB9"/>
              </a:solidFill>
              <a:latin typeface="Calibri" panose="020F0502020204030204" pitchFamily="34" charset="0"/>
              <a:ea typeface="+mj-ea"/>
              <a:cs typeface="Calibri" panose="020F0502020204030204" pitchFamily="34" charset="0"/>
            </a:endParaRPr>
          </a:p>
        </p:txBody>
      </p:sp>
      <p:graphicFrame>
        <p:nvGraphicFramePr>
          <p:cNvPr id="4" name="Table 3">
            <a:extLst>
              <a:ext uri="{FF2B5EF4-FFF2-40B4-BE49-F238E27FC236}">
                <a16:creationId xmlns:a16="http://schemas.microsoft.com/office/drawing/2014/main" id="{223E6AFE-FF0F-4A53-8461-305E226F7A14}"/>
              </a:ext>
            </a:extLst>
          </p:cNvPr>
          <p:cNvGraphicFramePr>
            <a:graphicFrameLocks noGrp="1"/>
          </p:cNvGraphicFramePr>
          <p:nvPr>
            <p:extLst>
              <p:ext uri="{D42A27DB-BD31-4B8C-83A1-F6EECF244321}">
                <p14:modId xmlns:p14="http://schemas.microsoft.com/office/powerpoint/2010/main" val="2799297817"/>
              </p:ext>
            </p:extLst>
          </p:nvPr>
        </p:nvGraphicFramePr>
        <p:xfrm>
          <a:off x="1991544" y="3474621"/>
          <a:ext cx="7848872" cy="2608263"/>
        </p:xfrm>
        <a:graphic>
          <a:graphicData uri="http://schemas.openxmlformats.org/drawingml/2006/table">
            <a:tbl>
              <a:tblPr/>
              <a:tblGrid>
                <a:gridCol w="4192923">
                  <a:extLst>
                    <a:ext uri="{9D8B030D-6E8A-4147-A177-3AD203B41FA5}">
                      <a16:colId xmlns:a16="http://schemas.microsoft.com/office/drawing/2014/main" val="2717985453"/>
                    </a:ext>
                  </a:extLst>
                </a:gridCol>
                <a:gridCol w="3655949">
                  <a:extLst>
                    <a:ext uri="{9D8B030D-6E8A-4147-A177-3AD203B41FA5}">
                      <a16:colId xmlns:a16="http://schemas.microsoft.com/office/drawing/2014/main" val="1044161569"/>
                    </a:ext>
                  </a:extLst>
                </a:gridCol>
              </a:tblGrid>
              <a:tr h="836168">
                <a:tc>
                  <a:txBody>
                    <a:bodyPr/>
                    <a:lstStyle/>
                    <a:p>
                      <a:pPr algn="ctr">
                        <a:lnSpc>
                          <a:spcPct val="100000"/>
                        </a:lnSpc>
                        <a:spcBef>
                          <a:spcPts val="0"/>
                        </a:spcBef>
                        <a:spcAft>
                          <a:spcPts val="0"/>
                        </a:spcAft>
                      </a:pPr>
                      <a:r>
                        <a:rPr lang="el-GR" sz="2400" b="1" dirty="0">
                          <a:effectLst/>
                          <a:latin typeface="Calibri" panose="020F0502020204030204" pitchFamily="34" charset="0"/>
                          <a:cs typeface="Calibri" panose="020F0502020204030204" pitchFamily="34" charset="0"/>
                        </a:rPr>
                        <a:t>Τελευταία ημέρα πα</a:t>
                      </a:r>
                      <a:r>
                        <a:rPr lang="el-GR" sz="2400" b="1" dirty="0">
                          <a:solidFill>
                            <a:srgbClr val="000000"/>
                          </a:solidFill>
                          <a:effectLst/>
                          <a:latin typeface="Calibri" panose="020F0502020204030204" pitchFamily="34" charset="0"/>
                          <a:cs typeface="Calibri" panose="020F0502020204030204" pitchFamily="34" charset="0"/>
                        </a:rPr>
                        <a:t>ραλαβής αιτήσεων</a:t>
                      </a:r>
                      <a:endParaRPr lang="en-GB" sz="2400" b="1" dirty="0">
                        <a:effectLst/>
                        <a:latin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Bef>
                          <a:spcPts val="0"/>
                        </a:spcBef>
                        <a:spcAft>
                          <a:spcPts val="0"/>
                        </a:spcAft>
                      </a:pPr>
                      <a:r>
                        <a:rPr lang="el-GR"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Περίοδος προγραμματισμού</a:t>
                      </a:r>
                      <a:endParaRPr lang="en-GB"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429916889"/>
                  </a:ext>
                </a:extLst>
              </a:tr>
              <a:tr h="725117">
                <a:tc>
                  <a:txBody>
                    <a:bodyPr/>
                    <a:lstStyle/>
                    <a:p>
                      <a:pPr>
                        <a:spcBef>
                          <a:spcPts val="400"/>
                        </a:spcBef>
                        <a:spcAft>
                          <a:spcPts val="400"/>
                        </a:spcAft>
                      </a:pPr>
                      <a:r>
                        <a:rPr lang="el-GR" sz="2400" dirty="0">
                          <a:effectLst/>
                          <a:latin typeface="Calibri" panose="020F0502020204030204" pitchFamily="34" charset="0"/>
                          <a:ea typeface="Times New Roman" panose="02020603050405020304" pitchFamily="18" charset="0"/>
                          <a:cs typeface="Calibri" panose="020F0502020204030204" pitchFamily="34" charset="0"/>
                        </a:rPr>
                        <a:t>15 Οκτωβρίου προηγούμενου έτους</a:t>
                      </a:r>
                      <a:endParaRPr lang="en-GB"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spcBef>
                          <a:spcPts val="400"/>
                        </a:spcBef>
                        <a:spcAft>
                          <a:spcPts val="400"/>
                        </a:spcAft>
                      </a:pPr>
                      <a:r>
                        <a:rPr lang="el-GR" sz="2400" dirty="0">
                          <a:effectLst/>
                          <a:latin typeface="Calibri" panose="020F0502020204030204" pitchFamily="34" charset="0"/>
                          <a:ea typeface="Times New Roman" panose="02020603050405020304" pitchFamily="18" charset="0"/>
                          <a:cs typeface="Calibri" panose="020F0502020204030204" pitchFamily="34" charset="0"/>
                        </a:rPr>
                        <a:t>Α΄ Εξάμηνο (Ιανουάριος - Ιούνιος)</a:t>
                      </a:r>
                      <a:endParaRPr lang="en-GB"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902026720"/>
                  </a:ext>
                </a:extLst>
              </a:tr>
              <a:tr h="570336">
                <a:tc>
                  <a:txBody>
                    <a:bodyPr/>
                    <a:lstStyle/>
                    <a:p>
                      <a:pPr>
                        <a:spcBef>
                          <a:spcPts val="400"/>
                        </a:spcBef>
                        <a:spcAft>
                          <a:spcPts val="400"/>
                        </a:spcAft>
                      </a:pPr>
                      <a:r>
                        <a:rPr lang="el-GR" sz="2400" dirty="0">
                          <a:effectLst/>
                          <a:latin typeface="Calibri" panose="020F0502020204030204" pitchFamily="34" charset="0"/>
                          <a:ea typeface="Times New Roman" panose="02020603050405020304" pitchFamily="18" charset="0"/>
                          <a:cs typeface="Calibri" panose="020F0502020204030204" pitchFamily="34" charset="0"/>
                        </a:rPr>
                        <a:t>15 Απριλίου ιδίου έτους</a:t>
                      </a:r>
                      <a:endParaRPr lang="en-GB"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a:lnSpc>
                          <a:spcPct val="150000"/>
                        </a:lnSpc>
                        <a:spcBef>
                          <a:spcPts val="400"/>
                        </a:spcBef>
                        <a:spcAft>
                          <a:spcPts val="400"/>
                        </a:spcAft>
                      </a:pPr>
                      <a:r>
                        <a:rPr lang="el-GR" sz="2400" b="0" dirty="0">
                          <a:effectLst/>
                          <a:latin typeface="Calibri" panose="020F0502020204030204" pitchFamily="34" charset="0"/>
                          <a:ea typeface="Times New Roman" panose="02020603050405020304" pitchFamily="18" charset="0"/>
                          <a:cs typeface="Calibri" panose="020F0502020204030204" pitchFamily="34" charset="0"/>
                        </a:rPr>
                        <a:t>Β΄ Εξάμηνο (Ιούλιος - Δεκέμβριος)</a:t>
                      </a:r>
                      <a:endParaRPr lang="en-GB" sz="2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623804610"/>
                  </a:ext>
                </a:extLst>
              </a:tr>
            </a:tbl>
          </a:graphicData>
        </a:graphic>
      </p:graphicFrame>
      <p:sp>
        <p:nvSpPr>
          <p:cNvPr id="8" name="Rectangle 7">
            <a:extLst>
              <a:ext uri="{FF2B5EF4-FFF2-40B4-BE49-F238E27FC236}">
                <a16:creationId xmlns:a16="http://schemas.microsoft.com/office/drawing/2014/main" id="{063C92C0-C84B-46E0-AA30-30EEAC7BE796}"/>
              </a:ext>
            </a:extLst>
          </p:cNvPr>
          <p:cNvSpPr/>
          <p:nvPr/>
        </p:nvSpPr>
        <p:spPr>
          <a:xfrm>
            <a:off x="2182044" y="740226"/>
            <a:ext cx="7827912" cy="478272"/>
          </a:xfrm>
          <a:prstGeom prst="rect">
            <a:avLst/>
          </a:prstGeom>
          <a:noFill/>
        </p:spPr>
        <p:txBody>
          <a:bodyPr wrap="none" lIns="91440" tIns="45720" rIns="91440" bIns="45720">
            <a:spAutoFit/>
          </a:bodyPr>
          <a:lstStyle/>
          <a:p>
            <a:pPr marL="0" marR="0" lvl="0" indent="0" algn="ctr" defTabSz="914400" rtl="0" eaLnBrk="1" fontAlgn="base" latinLnBrk="0" hangingPunct="1">
              <a:lnSpc>
                <a:spcPct val="110000"/>
              </a:lnSpc>
              <a:spcBef>
                <a:spcPts val="0"/>
              </a:spcBef>
              <a:spcAft>
                <a:spcPts val="600"/>
              </a:spcAft>
              <a:buClr>
                <a:srgbClr val="3333CC"/>
              </a:buClr>
              <a:buSzTx/>
              <a:buFontTx/>
              <a:buNone/>
              <a:tabLst/>
              <a:defRPr/>
            </a:pPr>
            <a:r>
              <a:rPr kumimoji="0" lang="el-GR" b="1" i="0" u="none" strike="noStrike" kern="1200" cap="none" spc="0" normalizeH="0" baseline="0" noProof="0" dirty="0" err="1">
                <a:ln>
                  <a:noFill/>
                </a:ln>
                <a:solidFill>
                  <a:srgbClr val="009900"/>
                </a:solidFill>
                <a:effectLst/>
                <a:uLnTx/>
                <a:uFillTx/>
                <a:latin typeface="Calibri" panose="020F0502020204030204" pitchFamily="34" charset="0"/>
                <a:ea typeface="+mn-ea"/>
                <a:cs typeface="Calibri" panose="020F0502020204030204" pitchFamily="34" charset="0"/>
              </a:rPr>
              <a:t>Πολυεπιχειρησιακά</a:t>
            </a:r>
            <a:r>
              <a:rPr kumimoji="0" lang="el-GR"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 Προγράμματα Κατάρτισης </a:t>
            </a:r>
            <a:r>
              <a:rPr kumimoji="0" lang="en-GB"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 </a:t>
            </a:r>
            <a:r>
              <a:rPr kumimoji="0" lang="el-GR"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Συνήθη (4)</a:t>
            </a:r>
            <a:endParaRPr kumimoji="0" lang="el-GR" b="1" i="0" u="none" strike="noStrike" kern="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2757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extLst>
              <p:ext uri="{D42A27DB-BD31-4B8C-83A1-F6EECF244321}">
                <p14:modId xmlns:p14="http://schemas.microsoft.com/office/powerpoint/2010/main" val="2674398541"/>
              </p:ext>
            </p:extLst>
          </p:nvPr>
        </p:nvGraphicFramePr>
        <p:xfrm>
          <a:off x="7978" y="-150813"/>
          <a:ext cx="12192000" cy="6856413"/>
        </p:xfrm>
        <a:graphic>
          <a:graphicData uri="http://schemas.openxmlformats.org/presentationml/2006/ole">
            <mc:AlternateContent xmlns:mc="http://schemas.openxmlformats.org/markup-compatibility/2006">
              <mc:Choice xmlns:v="urn:schemas-microsoft-com:vml" Requires="v">
                <p:oleObj spid="_x0000_s40991"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8" y="-150813"/>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0" indent="0">
              <a:spcBef>
                <a:spcPts val="200"/>
              </a:spcBef>
              <a:spcAft>
                <a:spcPts val="200"/>
              </a:spcAft>
              <a:buNone/>
            </a:pPr>
            <a:endParaRPr lang="en-GB" sz="2400" b="1" dirty="0">
              <a:solidFill>
                <a:srgbClr val="2D2DB9"/>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a:defRPr/>
            </a:pPr>
            <a:endParaRPr lang="en-GB" dirty="0"/>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endParaRPr lang="en-GB" b="1" kern="0" dirty="0">
              <a:solidFill>
                <a:srgbClr val="008600"/>
              </a:solidFill>
              <a:latin typeface="Calibri" panose="020F0502020204030204" pitchFamily="34" charset="0"/>
              <a:ea typeface="+mj-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335360" y="773088"/>
            <a:ext cx="11521280"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endParaRPr lang="en-GB" sz="3600" b="1" kern="0" dirty="0">
              <a:solidFill>
                <a:srgbClr val="2D2DB9"/>
              </a:solidFill>
              <a:latin typeface="Calibri" panose="020F0502020204030204" pitchFamily="34" charset="0"/>
              <a:ea typeface="+mj-ea"/>
              <a:cs typeface="Calibri" panose="020F0502020204030204" pitchFamily="34" charset="0"/>
            </a:endParaRPr>
          </a:p>
        </p:txBody>
      </p:sp>
      <p:graphicFrame>
        <p:nvGraphicFramePr>
          <p:cNvPr id="6" name="Table 5">
            <a:extLst>
              <a:ext uri="{FF2B5EF4-FFF2-40B4-BE49-F238E27FC236}">
                <a16:creationId xmlns:a16="http://schemas.microsoft.com/office/drawing/2014/main" id="{7B79AC64-5177-4490-BF57-6D45CD1003C4}"/>
              </a:ext>
            </a:extLst>
          </p:cNvPr>
          <p:cNvGraphicFramePr>
            <a:graphicFrameLocks noGrp="1"/>
          </p:cNvGraphicFramePr>
          <p:nvPr>
            <p:extLst>
              <p:ext uri="{D42A27DB-BD31-4B8C-83A1-F6EECF244321}">
                <p14:modId xmlns:p14="http://schemas.microsoft.com/office/powerpoint/2010/main" val="3593889665"/>
              </p:ext>
            </p:extLst>
          </p:nvPr>
        </p:nvGraphicFramePr>
        <p:xfrm>
          <a:off x="1199456" y="1708901"/>
          <a:ext cx="9145016" cy="4570127"/>
        </p:xfrm>
        <a:graphic>
          <a:graphicData uri="http://schemas.openxmlformats.org/drawingml/2006/table">
            <a:tbl>
              <a:tblPr firstRow="1" firstCol="1" bandRow="1">
                <a:tableStyleId>{5C22544A-7EE6-4342-B048-85BDC9FD1C3A}</a:tableStyleId>
              </a:tblPr>
              <a:tblGrid>
                <a:gridCol w="805903">
                  <a:extLst>
                    <a:ext uri="{9D8B030D-6E8A-4147-A177-3AD203B41FA5}">
                      <a16:colId xmlns:a16="http://schemas.microsoft.com/office/drawing/2014/main" val="997857392"/>
                    </a:ext>
                  </a:extLst>
                </a:gridCol>
                <a:gridCol w="8339113">
                  <a:extLst>
                    <a:ext uri="{9D8B030D-6E8A-4147-A177-3AD203B41FA5}">
                      <a16:colId xmlns:a16="http://schemas.microsoft.com/office/drawing/2014/main" val="2662285310"/>
                    </a:ext>
                  </a:extLst>
                </a:gridCol>
              </a:tblGrid>
              <a:tr h="393917">
                <a:tc>
                  <a:txBody>
                    <a:bodyPr/>
                    <a:lstStyle/>
                    <a:p>
                      <a:pPr algn="ctr"/>
                      <a:r>
                        <a:rPr lang="el-GR" sz="1200" dirty="0">
                          <a:effectLst/>
                        </a:rPr>
                        <a:t>Α/Α</a:t>
                      </a:r>
                      <a:endParaRPr lang="en-GB" sz="1000" dirty="0">
                        <a:effectLst/>
                        <a:latin typeface="Times New Roman" panose="02020603050405020304" pitchFamily="18" charset="0"/>
                        <a:ea typeface="Times New Roman" panose="02020603050405020304" pitchFamily="18" charset="0"/>
                      </a:endParaRPr>
                    </a:p>
                  </a:txBody>
                  <a:tcPr marL="65778" marR="65778" marT="0" marB="0" anchor="ctr"/>
                </a:tc>
                <a:tc>
                  <a:txBody>
                    <a:bodyPr/>
                    <a:lstStyle/>
                    <a:p>
                      <a:pPr algn="ctr"/>
                      <a:r>
                        <a:rPr lang="el-GR" sz="2000" dirty="0">
                          <a:effectLst/>
                          <a:latin typeface="Calibri" panose="020F0502020204030204" pitchFamily="34" charset="0"/>
                          <a:cs typeface="Calibri" panose="020F0502020204030204" pitchFamily="34" charset="0"/>
                        </a:rPr>
                        <a:t>Στοιχεία Προδιαγραφής Προγράμματος Κατάρτισης</a:t>
                      </a:r>
                    </a:p>
                  </a:txBody>
                  <a:tcPr marL="65778" marR="65778" marT="0" marB="0" anchor="ctr"/>
                </a:tc>
                <a:extLst>
                  <a:ext uri="{0D108BD9-81ED-4DB2-BD59-A6C34878D82A}">
                    <a16:rowId xmlns:a16="http://schemas.microsoft.com/office/drawing/2014/main" val="3973307997"/>
                  </a:ext>
                </a:extLst>
              </a:tr>
              <a:tr h="393917">
                <a:tc>
                  <a:txBody>
                    <a:bodyPr/>
                    <a:lstStyle/>
                    <a:p>
                      <a:pPr algn="ctr"/>
                      <a:r>
                        <a:rPr lang="el-GR" sz="1200">
                          <a:effectLst/>
                        </a:rPr>
                        <a:t>1</a:t>
                      </a:r>
                      <a:endParaRPr lang="en-GB" sz="1000">
                        <a:effectLst/>
                        <a:latin typeface="Times New Roman" panose="02020603050405020304" pitchFamily="18" charset="0"/>
                        <a:ea typeface="Times New Roman" panose="02020603050405020304" pitchFamily="18" charset="0"/>
                      </a:endParaRPr>
                    </a:p>
                  </a:txBody>
                  <a:tcPr marL="65778" marR="65778" marT="0" marB="0" anchor="ctr"/>
                </a:tc>
                <a:tc>
                  <a:txBody>
                    <a:bodyPr/>
                    <a:lstStyle/>
                    <a:p>
                      <a:pPr algn="l"/>
                      <a:r>
                        <a:rPr lang="el-GR" sz="2000" dirty="0">
                          <a:effectLst/>
                          <a:latin typeface="Calibri" panose="020F0502020204030204" pitchFamily="34" charset="0"/>
                          <a:cs typeface="Calibri" panose="020F0502020204030204" pitchFamily="34" charset="0"/>
                        </a:rPr>
                        <a:t>Τίτλος προδιαγραφής προγράμματος κατάρτισης</a:t>
                      </a:r>
                      <a:endParaRPr lang="en-GB"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5778" marR="65778" marT="0" marB="0" anchor="ctr"/>
                </a:tc>
                <a:extLst>
                  <a:ext uri="{0D108BD9-81ED-4DB2-BD59-A6C34878D82A}">
                    <a16:rowId xmlns:a16="http://schemas.microsoft.com/office/drawing/2014/main" val="3988270703"/>
                  </a:ext>
                </a:extLst>
              </a:tr>
              <a:tr h="297799">
                <a:tc>
                  <a:txBody>
                    <a:bodyPr/>
                    <a:lstStyle/>
                    <a:p>
                      <a:pPr algn="ctr"/>
                      <a:r>
                        <a:rPr lang="el-GR" sz="1200">
                          <a:effectLst/>
                        </a:rPr>
                        <a:t>2</a:t>
                      </a:r>
                      <a:endParaRPr lang="en-GB" sz="1000">
                        <a:effectLst/>
                        <a:latin typeface="Times New Roman" panose="02020603050405020304" pitchFamily="18" charset="0"/>
                        <a:ea typeface="Times New Roman" panose="02020603050405020304" pitchFamily="18" charset="0"/>
                      </a:endParaRPr>
                    </a:p>
                  </a:txBody>
                  <a:tcPr marL="65778" marR="65778" marT="0" marB="0" anchor="ctr"/>
                </a:tc>
                <a:tc>
                  <a:txBody>
                    <a:bodyPr/>
                    <a:lstStyle/>
                    <a:p>
                      <a:pPr algn="l"/>
                      <a:r>
                        <a:rPr lang="el-GR" sz="2000" dirty="0">
                          <a:effectLst/>
                          <a:latin typeface="Calibri" panose="020F0502020204030204" pitchFamily="34" charset="0"/>
                          <a:cs typeface="Calibri" panose="020F0502020204030204" pitchFamily="34" charset="0"/>
                        </a:rPr>
                        <a:t>Διάρκεια κατάρτισης</a:t>
                      </a:r>
                      <a:endParaRPr lang="en-GB"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5778" marR="65778" marT="0" marB="0" anchor="ctr"/>
                </a:tc>
                <a:extLst>
                  <a:ext uri="{0D108BD9-81ED-4DB2-BD59-A6C34878D82A}">
                    <a16:rowId xmlns:a16="http://schemas.microsoft.com/office/drawing/2014/main" val="3280571918"/>
                  </a:ext>
                </a:extLst>
              </a:tr>
              <a:tr h="297799">
                <a:tc>
                  <a:txBody>
                    <a:bodyPr/>
                    <a:lstStyle/>
                    <a:p>
                      <a:pPr algn="ctr"/>
                      <a:r>
                        <a:rPr lang="el-GR" sz="1200">
                          <a:effectLst/>
                        </a:rPr>
                        <a:t>3</a:t>
                      </a:r>
                      <a:endParaRPr lang="en-GB" sz="1000">
                        <a:effectLst/>
                        <a:latin typeface="Times New Roman" panose="02020603050405020304" pitchFamily="18" charset="0"/>
                        <a:ea typeface="Times New Roman" panose="02020603050405020304" pitchFamily="18" charset="0"/>
                      </a:endParaRPr>
                    </a:p>
                  </a:txBody>
                  <a:tcPr marL="65778" marR="65778" marT="0" marB="0" anchor="ctr"/>
                </a:tc>
                <a:tc>
                  <a:txBody>
                    <a:bodyPr/>
                    <a:lstStyle/>
                    <a:p>
                      <a:pPr algn="l"/>
                      <a:r>
                        <a:rPr lang="el-GR" sz="2000" dirty="0">
                          <a:effectLst/>
                          <a:latin typeface="Calibri" panose="020F0502020204030204" pitchFamily="34" charset="0"/>
                          <a:cs typeface="Calibri" panose="020F0502020204030204" pitchFamily="34" charset="0"/>
                        </a:rPr>
                        <a:t>Ανάγκη κατάρτισης</a:t>
                      </a:r>
                      <a:endParaRPr lang="en-GB"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5778" marR="65778" marT="0" marB="0" anchor="ctr"/>
                </a:tc>
                <a:extLst>
                  <a:ext uri="{0D108BD9-81ED-4DB2-BD59-A6C34878D82A}">
                    <a16:rowId xmlns:a16="http://schemas.microsoft.com/office/drawing/2014/main" val="3228494590"/>
                  </a:ext>
                </a:extLst>
              </a:tr>
              <a:tr h="297799">
                <a:tc>
                  <a:txBody>
                    <a:bodyPr/>
                    <a:lstStyle/>
                    <a:p>
                      <a:pPr algn="ctr"/>
                      <a:r>
                        <a:rPr lang="el-GR" sz="1200">
                          <a:effectLst/>
                        </a:rPr>
                        <a:t>4</a:t>
                      </a:r>
                      <a:endParaRPr lang="en-GB" sz="1000">
                        <a:effectLst/>
                        <a:latin typeface="Times New Roman" panose="02020603050405020304" pitchFamily="18" charset="0"/>
                        <a:ea typeface="Times New Roman" panose="02020603050405020304" pitchFamily="18" charset="0"/>
                      </a:endParaRPr>
                    </a:p>
                  </a:txBody>
                  <a:tcPr marL="65778" marR="65778" marT="0" marB="0" anchor="ctr"/>
                </a:tc>
                <a:tc>
                  <a:txBody>
                    <a:bodyPr/>
                    <a:lstStyle/>
                    <a:p>
                      <a:pPr algn="l"/>
                      <a:r>
                        <a:rPr lang="el-GR" sz="2000" dirty="0">
                          <a:effectLst/>
                          <a:latin typeface="Calibri" panose="020F0502020204030204" pitchFamily="34" charset="0"/>
                          <a:cs typeface="Calibri" panose="020F0502020204030204" pitchFamily="34" charset="0"/>
                        </a:rPr>
                        <a:t>Στόχοι</a:t>
                      </a:r>
                      <a:endParaRPr lang="en-GB"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5778" marR="65778" marT="0" marB="0" anchor="ctr"/>
                </a:tc>
                <a:extLst>
                  <a:ext uri="{0D108BD9-81ED-4DB2-BD59-A6C34878D82A}">
                    <a16:rowId xmlns:a16="http://schemas.microsoft.com/office/drawing/2014/main" val="2826714899"/>
                  </a:ext>
                </a:extLst>
              </a:tr>
              <a:tr h="393917">
                <a:tc>
                  <a:txBody>
                    <a:bodyPr/>
                    <a:lstStyle/>
                    <a:p>
                      <a:pPr algn="ctr"/>
                      <a:r>
                        <a:rPr lang="el-GR" sz="1200">
                          <a:effectLst/>
                        </a:rPr>
                        <a:t>5</a:t>
                      </a:r>
                      <a:endParaRPr lang="en-GB" sz="1000">
                        <a:effectLst/>
                        <a:latin typeface="Times New Roman" panose="02020603050405020304" pitchFamily="18" charset="0"/>
                        <a:ea typeface="Times New Roman" panose="02020603050405020304" pitchFamily="18" charset="0"/>
                      </a:endParaRPr>
                    </a:p>
                  </a:txBody>
                  <a:tcPr marL="65778" marR="65778" marT="0" marB="0" anchor="ctr"/>
                </a:tc>
                <a:tc>
                  <a:txBody>
                    <a:bodyPr/>
                    <a:lstStyle/>
                    <a:p>
                      <a:pPr algn="l"/>
                      <a:r>
                        <a:rPr lang="el-GR" sz="2000" dirty="0">
                          <a:effectLst/>
                          <a:latin typeface="Calibri" panose="020F0502020204030204" pitchFamily="34" charset="0"/>
                          <a:cs typeface="Calibri" panose="020F0502020204030204" pitchFamily="34" charset="0"/>
                        </a:rPr>
                        <a:t>Περιγραφή υποψηφίων για συμμετοχή</a:t>
                      </a:r>
                      <a:endParaRPr lang="en-GB"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5778" marR="65778" marT="0" marB="0" anchor="ctr"/>
                </a:tc>
                <a:extLst>
                  <a:ext uri="{0D108BD9-81ED-4DB2-BD59-A6C34878D82A}">
                    <a16:rowId xmlns:a16="http://schemas.microsoft.com/office/drawing/2014/main" val="2850341679"/>
                  </a:ext>
                </a:extLst>
              </a:tr>
              <a:tr h="393917">
                <a:tc>
                  <a:txBody>
                    <a:bodyPr/>
                    <a:lstStyle/>
                    <a:p>
                      <a:pPr algn="ctr"/>
                      <a:r>
                        <a:rPr lang="el-GR" sz="1200">
                          <a:effectLst/>
                        </a:rPr>
                        <a:t>6</a:t>
                      </a:r>
                      <a:endParaRPr lang="en-GB" sz="1000">
                        <a:effectLst/>
                        <a:latin typeface="Times New Roman" panose="02020603050405020304" pitchFamily="18" charset="0"/>
                        <a:ea typeface="Times New Roman" panose="02020603050405020304" pitchFamily="18" charset="0"/>
                      </a:endParaRPr>
                    </a:p>
                  </a:txBody>
                  <a:tcPr marL="65778" marR="65778" marT="0" marB="0" anchor="ctr"/>
                </a:tc>
                <a:tc>
                  <a:txBody>
                    <a:bodyPr/>
                    <a:lstStyle/>
                    <a:p>
                      <a:pPr algn="l"/>
                      <a:r>
                        <a:rPr lang="el-GR" sz="2000" dirty="0">
                          <a:effectLst/>
                          <a:latin typeface="Calibri" panose="020F0502020204030204" pitchFamily="34" charset="0"/>
                          <a:cs typeface="Calibri" panose="020F0502020204030204" pitchFamily="34" charset="0"/>
                        </a:rPr>
                        <a:t>Σύνδεση με Πρότυπα Επαγγελματικών Προσόντων</a:t>
                      </a:r>
                      <a:endParaRPr lang="en-GB"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5778" marR="65778" marT="0" marB="0" anchor="ctr"/>
                </a:tc>
                <a:extLst>
                  <a:ext uri="{0D108BD9-81ED-4DB2-BD59-A6C34878D82A}">
                    <a16:rowId xmlns:a16="http://schemas.microsoft.com/office/drawing/2014/main" val="154611415"/>
                  </a:ext>
                </a:extLst>
              </a:tr>
              <a:tr h="393917">
                <a:tc>
                  <a:txBody>
                    <a:bodyPr/>
                    <a:lstStyle/>
                    <a:p>
                      <a:pPr algn="ctr"/>
                      <a:r>
                        <a:rPr lang="el-GR" sz="1200">
                          <a:effectLst/>
                        </a:rPr>
                        <a:t>7</a:t>
                      </a:r>
                      <a:endParaRPr lang="en-GB" sz="1000">
                        <a:effectLst/>
                        <a:latin typeface="Times New Roman" panose="02020603050405020304" pitchFamily="18" charset="0"/>
                        <a:ea typeface="Times New Roman" panose="02020603050405020304" pitchFamily="18" charset="0"/>
                      </a:endParaRPr>
                    </a:p>
                  </a:txBody>
                  <a:tcPr marL="65778" marR="65778" marT="0" marB="0" anchor="ctr"/>
                </a:tc>
                <a:tc>
                  <a:txBody>
                    <a:bodyPr/>
                    <a:lstStyle/>
                    <a:p>
                      <a:pPr algn="l"/>
                      <a:r>
                        <a:rPr lang="el-GR" sz="2000" dirty="0">
                          <a:effectLst/>
                          <a:latin typeface="Calibri" panose="020F0502020204030204" pitchFamily="34" charset="0"/>
                          <a:cs typeface="Calibri" panose="020F0502020204030204" pitchFamily="34" charset="0"/>
                        </a:rPr>
                        <a:t>Μέθοδοι και τεχνικές κατάρτισης</a:t>
                      </a:r>
                      <a:endParaRPr lang="en-GB"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5778" marR="65778" marT="0" marB="0" anchor="ctr"/>
                </a:tc>
                <a:extLst>
                  <a:ext uri="{0D108BD9-81ED-4DB2-BD59-A6C34878D82A}">
                    <a16:rowId xmlns:a16="http://schemas.microsoft.com/office/drawing/2014/main" val="792171613"/>
                  </a:ext>
                </a:extLst>
              </a:tr>
              <a:tr h="393917">
                <a:tc>
                  <a:txBody>
                    <a:bodyPr/>
                    <a:lstStyle/>
                    <a:p>
                      <a:pPr algn="ctr"/>
                      <a:r>
                        <a:rPr lang="el-GR" sz="1200">
                          <a:effectLst/>
                        </a:rPr>
                        <a:t>8</a:t>
                      </a:r>
                      <a:endParaRPr lang="en-GB" sz="1000">
                        <a:effectLst/>
                        <a:latin typeface="Times New Roman" panose="02020603050405020304" pitchFamily="18" charset="0"/>
                        <a:ea typeface="Times New Roman" panose="02020603050405020304" pitchFamily="18" charset="0"/>
                      </a:endParaRPr>
                    </a:p>
                  </a:txBody>
                  <a:tcPr marL="65778" marR="65778" marT="0" marB="0" anchor="ctr"/>
                </a:tc>
                <a:tc>
                  <a:txBody>
                    <a:bodyPr/>
                    <a:lstStyle/>
                    <a:p>
                      <a:pPr algn="l"/>
                      <a:r>
                        <a:rPr lang="el-GR" sz="2000" dirty="0">
                          <a:effectLst/>
                          <a:latin typeface="Calibri" panose="020F0502020204030204" pitchFamily="34" charset="0"/>
                          <a:cs typeface="Calibri" panose="020F0502020204030204" pitchFamily="34" charset="0"/>
                        </a:rPr>
                        <a:t>Μέσα και υλικά κατάρτισης</a:t>
                      </a:r>
                      <a:endParaRPr lang="en-GB"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5778" marR="65778" marT="0" marB="0" anchor="ctr"/>
                </a:tc>
                <a:extLst>
                  <a:ext uri="{0D108BD9-81ED-4DB2-BD59-A6C34878D82A}">
                    <a16:rowId xmlns:a16="http://schemas.microsoft.com/office/drawing/2014/main" val="4110102261"/>
                  </a:ext>
                </a:extLst>
              </a:tr>
              <a:tr h="377825">
                <a:tc>
                  <a:txBody>
                    <a:bodyPr/>
                    <a:lstStyle/>
                    <a:p>
                      <a:pPr algn="ctr"/>
                      <a:r>
                        <a:rPr lang="el-GR" sz="1200">
                          <a:effectLst/>
                        </a:rPr>
                        <a:t>9</a:t>
                      </a:r>
                      <a:endParaRPr lang="en-GB" sz="1000">
                        <a:effectLst/>
                        <a:latin typeface="Times New Roman" panose="02020603050405020304" pitchFamily="18" charset="0"/>
                        <a:ea typeface="Times New Roman" panose="02020603050405020304" pitchFamily="18" charset="0"/>
                      </a:endParaRPr>
                    </a:p>
                  </a:txBody>
                  <a:tcPr marL="65778" marR="65778" marT="0" marB="0" anchor="ctr"/>
                </a:tc>
                <a:tc>
                  <a:txBody>
                    <a:bodyPr/>
                    <a:lstStyle/>
                    <a:p>
                      <a:pPr algn="l"/>
                      <a:r>
                        <a:rPr lang="el-GR" sz="2000" dirty="0">
                          <a:effectLst/>
                          <a:latin typeface="Calibri" panose="020F0502020204030204" pitchFamily="34" charset="0"/>
                          <a:cs typeface="Calibri" panose="020F0502020204030204" pitchFamily="34" charset="0"/>
                        </a:rPr>
                        <a:t>Σύστημα τήρησης στοιχείων</a:t>
                      </a:r>
                      <a:endParaRPr lang="en-GB"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5778" marR="65778" marT="0" marB="0" anchor="ctr"/>
                </a:tc>
                <a:extLst>
                  <a:ext uri="{0D108BD9-81ED-4DB2-BD59-A6C34878D82A}">
                    <a16:rowId xmlns:a16="http://schemas.microsoft.com/office/drawing/2014/main" val="3855156584"/>
                  </a:ext>
                </a:extLst>
              </a:tr>
              <a:tr h="297799">
                <a:tc>
                  <a:txBody>
                    <a:bodyPr/>
                    <a:lstStyle/>
                    <a:p>
                      <a:pPr algn="ctr"/>
                      <a:r>
                        <a:rPr lang="en-US" sz="1200">
                          <a:effectLst/>
                        </a:rPr>
                        <a:t>1</a:t>
                      </a:r>
                      <a:r>
                        <a:rPr lang="el-GR" sz="1200">
                          <a:effectLst/>
                        </a:rPr>
                        <a:t>0</a:t>
                      </a:r>
                      <a:endParaRPr lang="en-GB" sz="1000">
                        <a:effectLst/>
                        <a:latin typeface="Times New Roman" panose="02020603050405020304" pitchFamily="18" charset="0"/>
                        <a:ea typeface="Times New Roman" panose="02020603050405020304" pitchFamily="18" charset="0"/>
                      </a:endParaRPr>
                    </a:p>
                  </a:txBody>
                  <a:tcPr marL="65778" marR="65778" marT="0" marB="0" anchor="ctr"/>
                </a:tc>
                <a:tc>
                  <a:txBody>
                    <a:bodyPr/>
                    <a:lstStyle/>
                    <a:p>
                      <a:pPr algn="l"/>
                      <a:r>
                        <a:rPr lang="el-GR" sz="2000" dirty="0">
                          <a:effectLst/>
                          <a:latin typeface="Calibri" panose="020F0502020204030204" pitchFamily="34" charset="0"/>
                          <a:cs typeface="Calibri" panose="020F0502020204030204" pitchFamily="34" charset="0"/>
                        </a:rPr>
                        <a:t>Σύστημα αξιολόγησης</a:t>
                      </a:r>
                      <a:endParaRPr lang="en-GB"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5778" marR="65778" marT="0" marB="0" anchor="ctr"/>
                </a:tc>
                <a:extLst>
                  <a:ext uri="{0D108BD9-81ED-4DB2-BD59-A6C34878D82A}">
                    <a16:rowId xmlns:a16="http://schemas.microsoft.com/office/drawing/2014/main" val="2395849939"/>
                  </a:ext>
                </a:extLst>
              </a:tr>
              <a:tr h="297799">
                <a:tc>
                  <a:txBody>
                    <a:bodyPr/>
                    <a:lstStyle/>
                    <a:p>
                      <a:pPr algn="ctr"/>
                      <a:r>
                        <a:rPr lang="el-GR" sz="1200">
                          <a:effectLst/>
                        </a:rPr>
                        <a:t>11</a:t>
                      </a:r>
                      <a:endParaRPr lang="en-GB" sz="1000">
                        <a:effectLst/>
                        <a:latin typeface="Times New Roman" panose="02020603050405020304" pitchFamily="18" charset="0"/>
                        <a:ea typeface="Times New Roman" panose="02020603050405020304" pitchFamily="18" charset="0"/>
                      </a:endParaRPr>
                    </a:p>
                  </a:txBody>
                  <a:tcPr marL="65778" marR="65778" marT="0" marB="0" anchor="ctr"/>
                </a:tc>
                <a:tc>
                  <a:txBody>
                    <a:bodyPr/>
                    <a:lstStyle/>
                    <a:p>
                      <a:pPr algn="l"/>
                      <a:r>
                        <a:rPr lang="el-GR" sz="2000" dirty="0">
                          <a:effectLst/>
                          <a:latin typeface="Calibri" panose="020F0502020204030204" pitchFamily="34" charset="0"/>
                          <a:cs typeface="Calibri" panose="020F0502020204030204" pitchFamily="34" charset="0"/>
                        </a:rPr>
                        <a:t>Πιστοποίηση της κατάρτισης</a:t>
                      </a:r>
                      <a:endParaRPr lang="en-GB"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5778" marR="65778" marT="0" marB="0" anchor="ctr"/>
                </a:tc>
                <a:extLst>
                  <a:ext uri="{0D108BD9-81ED-4DB2-BD59-A6C34878D82A}">
                    <a16:rowId xmlns:a16="http://schemas.microsoft.com/office/drawing/2014/main" val="282281692"/>
                  </a:ext>
                </a:extLst>
              </a:tr>
              <a:tr h="297799">
                <a:tc>
                  <a:txBody>
                    <a:bodyPr/>
                    <a:lstStyle/>
                    <a:p>
                      <a:pPr algn="ctr"/>
                      <a:r>
                        <a:rPr lang="el-GR" sz="1200" dirty="0">
                          <a:effectLst/>
                        </a:rPr>
                        <a:t>12</a:t>
                      </a:r>
                      <a:endParaRPr lang="en-GB" sz="1000" dirty="0">
                        <a:effectLst/>
                        <a:latin typeface="Times New Roman" panose="02020603050405020304" pitchFamily="18" charset="0"/>
                        <a:ea typeface="Times New Roman" panose="02020603050405020304" pitchFamily="18" charset="0"/>
                      </a:endParaRPr>
                    </a:p>
                  </a:txBody>
                  <a:tcPr marL="65778" marR="65778" marT="0" marB="0" anchor="ctr"/>
                </a:tc>
                <a:tc>
                  <a:txBody>
                    <a:bodyPr/>
                    <a:lstStyle/>
                    <a:p>
                      <a:pPr algn="l"/>
                      <a:r>
                        <a:rPr lang="el-GR" sz="2000" dirty="0">
                          <a:effectLst/>
                          <a:latin typeface="Calibri" panose="020F0502020204030204" pitchFamily="34" charset="0"/>
                          <a:cs typeface="Calibri" panose="020F0502020204030204" pitchFamily="34" charset="0"/>
                        </a:rPr>
                        <a:t>Περιεχόμενο κατάρτισης</a:t>
                      </a:r>
                      <a:endParaRPr lang="en-GB"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5778" marR="65778" marT="0" marB="0" anchor="ctr"/>
                </a:tc>
                <a:extLst>
                  <a:ext uri="{0D108BD9-81ED-4DB2-BD59-A6C34878D82A}">
                    <a16:rowId xmlns:a16="http://schemas.microsoft.com/office/drawing/2014/main" val="549764158"/>
                  </a:ext>
                </a:extLst>
              </a:tr>
            </a:tbl>
          </a:graphicData>
        </a:graphic>
      </p:graphicFrame>
      <p:sp>
        <p:nvSpPr>
          <p:cNvPr id="8" name="Rectangle 7">
            <a:extLst>
              <a:ext uri="{FF2B5EF4-FFF2-40B4-BE49-F238E27FC236}">
                <a16:creationId xmlns:a16="http://schemas.microsoft.com/office/drawing/2014/main" id="{DD18B427-6F32-46AB-AD85-0A1D0801D354}"/>
              </a:ext>
            </a:extLst>
          </p:cNvPr>
          <p:cNvSpPr/>
          <p:nvPr/>
        </p:nvSpPr>
        <p:spPr>
          <a:xfrm>
            <a:off x="2182044" y="740226"/>
            <a:ext cx="7827912" cy="478272"/>
          </a:xfrm>
          <a:prstGeom prst="rect">
            <a:avLst/>
          </a:prstGeom>
          <a:noFill/>
        </p:spPr>
        <p:txBody>
          <a:bodyPr wrap="none" lIns="91440" tIns="45720" rIns="91440" bIns="45720">
            <a:spAutoFit/>
          </a:bodyPr>
          <a:lstStyle/>
          <a:p>
            <a:pPr marL="0" marR="0" lvl="0" indent="0" algn="ctr" defTabSz="914400" rtl="0" eaLnBrk="1" fontAlgn="base" latinLnBrk="0" hangingPunct="1">
              <a:lnSpc>
                <a:spcPct val="110000"/>
              </a:lnSpc>
              <a:spcBef>
                <a:spcPts val="0"/>
              </a:spcBef>
              <a:spcAft>
                <a:spcPts val="600"/>
              </a:spcAft>
              <a:buClr>
                <a:srgbClr val="3333CC"/>
              </a:buClr>
              <a:buSzTx/>
              <a:buFontTx/>
              <a:buNone/>
              <a:tabLst/>
              <a:defRPr/>
            </a:pPr>
            <a:r>
              <a:rPr kumimoji="0" lang="el-GR" b="1" i="0" u="none" strike="noStrike" kern="1200" cap="none" spc="0" normalizeH="0" baseline="0" noProof="0" dirty="0" err="1">
                <a:ln>
                  <a:noFill/>
                </a:ln>
                <a:solidFill>
                  <a:srgbClr val="009900"/>
                </a:solidFill>
                <a:effectLst/>
                <a:uLnTx/>
                <a:uFillTx/>
                <a:latin typeface="Calibri" panose="020F0502020204030204" pitchFamily="34" charset="0"/>
                <a:ea typeface="+mn-ea"/>
                <a:cs typeface="Calibri" panose="020F0502020204030204" pitchFamily="34" charset="0"/>
              </a:rPr>
              <a:t>Πολυεπιχειρησιακά</a:t>
            </a:r>
            <a:r>
              <a:rPr kumimoji="0" lang="el-GR"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 Προγράμματα Κατάρτισης </a:t>
            </a:r>
            <a:r>
              <a:rPr kumimoji="0" lang="en-GB"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 </a:t>
            </a:r>
            <a:r>
              <a:rPr kumimoji="0" lang="el-GR"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Συνήθη (5)</a:t>
            </a:r>
            <a:endParaRPr kumimoji="0" lang="el-GR" b="1" i="0" u="none" strike="noStrike" kern="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30976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0" y="1"/>
          <a:ext cx="12192000" cy="6856413"/>
        </p:xfrm>
        <a:graphic>
          <a:graphicData uri="http://schemas.openxmlformats.org/presentationml/2006/ole">
            <mc:AlternateContent xmlns:mc="http://schemas.openxmlformats.org/markup-compatibility/2006">
              <mc:Choice xmlns:v="urn:schemas-microsoft-com:vml" Requires="v">
                <p:oleObj spid="_x0000_s61465"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0" indent="0" algn="ctr">
              <a:spcBef>
                <a:spcPts val="0"/>
              </a:spcBef>
              <a:spcAft>
                <a:spcPts val="0"/>
              </a:spcAft>
              <a:buNone/>
              <a:tabLst>
                <a:tab pos="288290" algn="l"/>
              </a:tabLst>
            </a:pPr>
            <a:r>
              <a:rPr lang="el-GR" b="1" dirty="0">
                <a:solidFill>
                  <a:srgbClr val="FF0000"/>
                </a:solidFill>
                <a:latin typeface="Calibri" panose="020F0502020204030204" pitchFamily="34" charset="0"/>
                <a:cs typeface="Calibri" panose="020F0502020204030204" pitchFamily="34" charset="0"/>
              </a:rPr>
              <a:t>Γενικοί όροι έγκρισης Προδιαγραφής Προγράμματος</a:t>
            </a:r>
          </a:p>
          <a:p>
            <a:pPr marL="0" indent="0" algn="ctr">
              <a:spcBef>
                <a:spcPts val="0"/>
              </a:spcBef>
              <a:spcAft>
                <a:spcPts val="0"/>
              </a:spcAft>
              <a:buNone/>
              <a:tabLst>
                <a:tab pos="288290" algn="l"/>
              </a:tabLst>
            </a:pPr>
            <a:endParaRPr lang="el-GR" sz="1200" b="1" dirty="0">
              <a:solidFill>
                <a:srgbClr val="FF0000"/>
              </a:solidFill>
              <a:latin typeface="Calibri" panose="020F0502020204030204" pitchFamily="34" charset="0"/>
              <a:cs typeface="Calibri" panose="020F0502020204030204" pitchFamily="34" charset="0"/>
            </a:endParaRPr>
          </a:p>
          <a:p>
            <a:pPr algn="just" defTabSz="287338" eaLnBrk="1" hangingPunct="1">
              <a:spcBef>
                <a:spcPts val="0"/>
              </a:spcBef>
              <a:spcAft>
                <a:spcPts val="1200"/>
              </a:spcAft>
              <a:buClr>
                <a:schemeClr val="accent2"/>
              </a:buClr>
            </a:pPr>
            <a:r>
              <a:rPr lang="el-GR" sz="2400" dirty="0">
                <a:solidFill>
                  <a:srgbClr val="2D2DB9"/>
                </a:solidFill>
                <a:latin typeface="Calibri" panose="020F0502020204030204" pitchFamily="34" charset="0"/>
                <a:cs typeface="Calibri" panose="020F0502020204030204" pitchFamily="34" charset="0"/>
              </a:rPr>
              <a:t>Εμπίπτει στους θεματικούς τομείς που καθορίζονται στο Θεματολόγιο.</a:t>
            </a:r>
          </a:p>
          <a:p>
            <a:pPr algn="just" defTabSz="287338" eaLnBrk="1" hangingPunct="1">
              <a:spcBef>
                <a:spcPts val="0"/>
              </a:spcBef>
              <a:spcAft>
                <a:spcPts val="1200"/>
              </a:spcAft>
              <a:buClr>
                <a:schemeClr val="accent2"/>
              </a:buClr>
            </a:pPr>
            <a:r>
              <a:rPr lang="el-GR" sz="2400" dirty="0">
                <a:solidFill>
                  <a:srgbClr val="2D2DB9"/>
                </a:solidFill>
                <a:latin typeface="Calibri" panose="020F0502020204030204" pitchFamily="34" charset="0"/>
                <a:cs typeface="Calibri" panose="020F0502020204030204" pitchFamily="34" charset="0"/>
              </a:rPr>
              <a:t>Δεν εντάσσεται στα θέματα που δεν εγκρίνονται.</a:t>
            </a:r>
          </a:p>
          <a:p>
            <a:pPr algn="just" defTabSz="287338" eaLnBrk="1" hangingPunct="1">
              <a:spcBef>
                <a:spcPts val="0"/>
              </a:spcBef>
              <a:spcAft>
                <a:spcPts val="1200"/>
              </a:spcAft>
              <a:buClr>
                <a:schemeClr val="accent2"/>
              </a:buClr>
            </a:pPr>
            <a:r>
              <a:rPr lang="el-GR" sz="2400" dirty="0">
                <a:solidFill>
                  <a:srgbClr val="2D2DB9"/>
                </a:solidFill>
                <a:latin typeface="Calibri" panose="020F0502020204030204" pitchFamily="34" charset="0"/>
                <a:cs typeface="Calibri" panose="020F0502020204030204" pitchFamily="34" charset="0"/>
              </a:rPr>
              <a:t>Αποτελεί πρόσφορο τρόπο αποτελεσματικής ικανοποίησης υπαρκτής ανάγκης κατάρτισης.</a:t>
            </a:r>
          </a:p>
          <a:p>
            <a:pPr algn="just" defTabSz="287338" eaLnBrk="1" hangingPunct="1">
              <a:spcBef>
                <a:spcPts val="0"/>
              </a:spcBef>
              <a:spcAft>
                <a:spcPts val="1200"/>
              </a:spcAft>
              <a:buClr>
                <a:schemeClr val="accent2"/>
              </a:buClr>
            </a:pPr>
            <a:r>
              <a:rPr lang="el-GR" sz="2400" dirty="0">
                <a:solidFill>
                  <a:srgbClr val="2D2DB9"/>
                </a:solidFill>
                <a:latin typeface="Calibri" panose="020F0502020204030204" pitchFamily="34" charset="0"/>
                <a:cs typeface="Calibri" panose="020F0502020204030204" pitchFamily="34" charset="0"/>
              </a:rPr>
              <a:t>Εκτιμάται αρμοδίως ότι δύναται να τύχει της επιχορήγησης της ΑνΑΔ, λαμβάνοντας υπόψη τις δυνατότητες του προϋπολογισμού του Σχεδίου, αλλά και το σύνολο των ανειλημμένων οικονομικών δεσμεύσεων της.</a:t>
            </a:r>
            <a:r>
              <a:rPr kumimoji="0" lang="el-GR" sz="2400" b="0" i="0" u="none" strike="noStrike" kern="0" cap="none" spc="0" normalizeH="0" baseline="0" noProof="0" dirty="0">
                <a:ln>
                  <a:noFill/>
                </a:ln>
                <a:solidFill>
                  <a:srgbClr val="2D2DB9"/>
                </a:solidFill>
                <a:effectLst/>
                <a:uLnTx/>
                <a:uFillTx/>
                <a:latin typeface="Calibri" panose="020F0502020204030204" pitchFamily="34" charset="0"/>
                <a:ea typeface="Times New Roman" panose="02020603050405020304" pitchFamily="18" charset="0"/>
                <a:cs typeface="Calibri" panose="020F0502020204030204" pitchFamily="34" charset="0"/>
              </a:rPr>
              <a:t> </a:t>
            </a:r>
          </a:p>
          <a:p>
            <a:pPr algn="just" defTabSz="287338" eaLnBrk="1" hangingPunct="1">
              <a:spcBef>
                <a:spcPts val="0"/>
              </a:spcBef>
              <a:spcAft>
                <a:spcPts val="1200"/>
              </a:spcAft>
              <a:buClr>
                <a:schemeClr val="accent2"/>
              </a:buClr>
            </a:pPr>
            <a:r>
              <a:rPr kumimoji="0" lang="el-GR" sz="2400" b="0" i="0" u="none" strike="noStrike" kern="0" cap="none" spc="0" normalizeH="0" baseline="0" noProof="0" dirty="0">
                <a:ln>
                  <a:noFill/>
                </a:ln>
                <a:solidFill>
                  <a:srgbClr val="2D2DB9"/>
                </a:solidFill>
                <a:effectLst/>
                <a:uLnTx/>
                <a:uFillTx/>
                <a:latin typeface="Calibri" panose="020F0502020204030204" pitchFamily="34" charset="0"/>
                <a:ea typeface="Times New Roman" panose="02020603050405020304" pitchFamily="18" charset="0"/>
                <a:cs typeface="Calibri" panose="020F0502020204030204" pitchFamily="34" charset="0"/>
              </a:rPr>
              <a:t>Η απόφαση της ΑνΑΔ για έγκριση ή μη της προδιαγραφής προγράμματος κατάρτισης γνωστοποιείται στο ενδιαφερόμενο ΚΕΚ γραπτώς πριν την έναρξη του εξαμήνου. </a:t>
            </a:r>
          </a:p>
          <a:p>
            <a:pPr marL="0" indent="0" algn="just" defTabSz="287338" eaLnBrk="1" hangingPunct="1">
              <a:lnSpc>
                <a:spcPct val="90000"/>
              </a:lnSpc>
              <a:spcAft>
                <a:spcPts val="1200"/>
              </a:spcAft>
              <a:buClr>
                <a:schemeClr val="accent2"/>
              </a:buClr>
              <a:buNone/>
            </a:pPr>
            <a:endParaRPr kumimoji="0" lang="el-GR" sz="2400" b="0" i="0" u="none" strike="noStrike" kern="0" cap="none" spc="0" normalizeH="0" baseline="0" noProof="0" dirty="0">
              <a:ln>
                <a:noFill/>
              </a:ln>
              <a:solidFill>
                <a:srgbClr val="2D2DB9"/>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algn="just" defTabSz="287338" eaLnBrk="1" hangingPunct="1">
              <a:lnSpc>
                <a:spcPct val="90000"/>
              </a:lnSpc>
              <a:spcAft>
                <a:spcPts val="1200"/>
              </a:spcAft>
              <a:buClr>
                <a:schemeClr val="accent2"/>
              </a:buClr>
            </a:pPr>
            <a:endParaRPr lang="en-GB" sz="2400" b="1" dirty="0">
              <a:solidFill>
                <a:srgbClr val="2D2DB9"/>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6880B1-9F98-4979-B131-D90DE2358322}" type="slidenum">
              <a:rPr kumimoji="0" lang="en-GB" sz="14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8600"/>
              </a:solidFill>
              <a:effectLst/>
              <a:uLnTx/>
              <a:uFillTx/>
              <a:latin typeface="Calibri" panose="020F0502020204030204" pitchFamily="34" charset="0"/>
              <a:ea typeface="+mn-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335360" y="773088"/>
            <a:ext cx="11521280"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E0F9C9D8-7934-430A-8FF5-8D0C478F0035}"/>
              </a:ext>
            </a:extLst>
          </p:cNvPr>
          <p:cNvSpPr/>
          <p:nvPr/>
        </p:nvSpPr>
        <p:spPr>
          <a:xfrm>
            <a:off x="2182044" y="740226"/>
            <a:ext cx="7827912" cy="478272"/>
          </a:xfrm>
          <a:prstGeom prst="rect">
            <a:avLst/>
          </a:prstGeom>
          <a:noFill/>
        </p:spPr>
        <p:txBody>
          <a:bodyPr wrap="none" lIns="91440" tIns="45720" rIns="91440" bIns="45720">
            <a:spAutoFit/>
          </a:bodyPr>
          <a:lstStyle/>
          <a:p>
            <a:pPr marL="0" marR="0" lvl="0" indent="0" algn="ctr" defTabSz="914400" rtl="0" eaLnBrk="1" fontAlgn="base" latinLnBrk="0" hangingPunct="1">
              <a:lnSpc>
                <a:spcPct val="110000"/>
              </a:lnSpc>
              <a:spcBef>
                <a:spcPts val="0"/>
              </a:spcBef>
              <a:spcAft>
                <a:spcPts val="600"/>
              </a:spcAft>
              <a:buClr>
                <a:srgbClr val="3333CC"/>
              </a:buClr>
              <a:buSzTx/>
              <a:buFontTx/>
              <a:buNone/>
              <a:tabLst/>
              <a:defRPr/>
            </a:pPr>
            <a:r>
              <a:rPr kumimoji="0" lang="el-GR" b="1" i="0" u="none" strike="noStrike" kern="1200" cap="none" spc="0" normalizeH="0" baseline="0" noProof="0" dirty="0" err="1">
                <a:ln>
                  <a:noFill/>
                </a:ln>
                <a:solidFill>
                  <a:srgbClr val="009900"/>
                </a:solidFill>
                <a:effectLst/>
                <a:uLnTx/>
                <a:uFillTx/>
                <a:latin typeface="Calibri" panose="020F0502020204030204" pitchFamily="34" charset="0"/>
                <a:ea typeface="+mn-ea"/>
                <a:cs typeface="Calibri" panose="020F0502020204030204" pitchFamily="34" charset="0"/>
              </a:rPr>
              <a:t>Πολυεπιχειρησιακά</a:t>
            </a:r>
            <a:r>
              <a:rPr kumimoji="0" lang="el-GR"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 Προγράμματα Κατάρτισης </a:t>
            </a:r>
            <a:r>
              <a:rPr kumimoji="0" lang="en-GB"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 </a:t>
            </a:r>
            <a:r>
              <a:rPr kumimoji="0" lang="el-GR"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Συνήθη (6)</a:t>
            </a:r>
            <a:endParaRPr kumimoji="0" lang="el-GR" b="1" i="0" u="none" strike="noStrike" kern="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26315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extLst>
              <p:ext uri="{D42A27DB-BD31-4B8C-83A1-F6EECF244321}">
                <p14:modId xmlns:p14="http://schemas.microsoft.com/office/powerpoint/2010/main" val="2809945835"/>
              </p:ext>
            </p:extLst>
          </p:nvPr>
        </p:nvGraphicFramePr>
        <p:xfrm>
          <a:off x="0" y="1"/>
          <a:ext cx="12192000" cy="6856413"/>
        </p:xfrm>
        <a:graphic>
          <a:graphicData uri="http://schemas.openxmlformats.org/presentationml/2006/ole">
            <mc:AlternateContent xmlns:mc="http://schemas.openxmlformats.org/markup-compatibility/2006">
              <mc:Choice xmlns:v="urn:schemas-microsoft-com:vml" Requires="v">
                <p:oleObj spid="_x0000_s46111"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0" indent="0">
              <a:spcBef>
                <a:spcPts val="200"/>
              </a:spcBef>
              <a:spcAft>
                <a:spcPts val="200"/>
              </a:spcAft>
              <a:buNone/>
            </a:pPr>
            <a:r>
              <a:rPr lang="el-GR"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Δεύτερο Στάδιο</a:t>
            </a:r>
            <a:r>
              <a:rPr lang="el-GR" sz="36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p>
          <a:p>
            <a:pPr marL="0" marR="0" lvl="0" indent="0" algn="just" defTabSz="287338" rtl="0" eaLnBrk="1" fontAlgn="base" latinLnBrk="0" hangingPunct="1">
              <a:spcBef>
                <a:spcPts val="0"/>
              </a:spcBef>
              <a:spcAft>
                <a:spcPts val="0"/>
              </a:spcAft>
              <a:buClr>
                <a:srgbClr val="3333CC"/>
              </a:buClr>
              <a:buSzTx/>
              <a:buNone/>
              <a:tabLst/>
              <a:defRPr/>
            </a:pPr>
            <a:r>
              <a:rPr lang="el-GR" sz="2400" dirty="0">
                <a:solidFill>
                  <a:srgbClr val="2D2DB9"/>
                </a:solidFill>
                <a:latin typeface="Calibri" panose="020F0502020204030204" pitchFamily="34" charset="0"/>
                <a:ea typeface="Times New Roman" panose="02020603050405020304" pitchFamily="18" charset="0"/>
                <a:cs typeface="Calibri" panose="020F0502020204030204" pitchFamily="34" charset="0"/>
              </a:rPr>
              <a:t>Υ</a:t>
            </a:r>
            <a:r>
              <a:rPr lang="el-GR" sz="24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ποβολή από το ΚΕΚ αίτησης για εφαρμογή προγράμματος στη βάση σχετικής προδιαγραφής που έχει ήδη εγκριθεί από την ΑνΑΔ και τη λήψη απόφασης για την έγκρισή της.</a:t>
            </a:r>
            <a:r>
              <a:rPr kumimoji="0" lang="el-GR" sz="2400" b="0" i="0" u="none" strike="noStrike" kern="0" cap="none" spc="0" normalizeH="0" baseline="0" noProof="0" dirty="0">
                <a:ln>
                  <a:noFill/>
                </a:ln>
                <a:solidFill>
                  <a:srgbClr val="2D2DB9"/>
                </a:solidFill>
                <a:effectLst/>
                <a:uLnTx/>
                <a:uFillTx/>
                <a:latin typeface="Calibri" panose="020F0502020204030204" pitchFamily="34" charset="0"/>
                <a:ea typeface="Times New Roman" panose="02020603050405020304" pitchFamily="18" charset="0"/>
                <a:cs typeface="Calibri" panose="020F0502020204030204" pitchFamily="34" charset="0"/>
              </a:rPr>
              <a:t> </a:t>
            </a:r>
          </a:p>
          <a:p>
            <a:pPr marL="0" marR="0" lvl="0" indent="0" algn="just" defTabSz="287338" rtl="0" eaLnBrk="1" fontAlgn="base" latinLnBrk="0" hangingPunct="1">
              <a:spcBef>
                <a:spcPts val="0"/>
              </a:spcBef>
              <a:spcAft>
                <a:spcPts val="0"/>
              </a:spcAft>
              <a:buClr>
                <a:srgbClr val="3333CC"/>
              </a:buClr>
              <a:buSzTx/>
              <a:buNone/>
              <a:tabLst/>
              <a:defRPr/>
            </a:pPr>
            <a:endParaRPr kumimoji="0" lang="el-GR" sz="2400" b="0" i="0" u="none" strike="noStrike" kern="0" cap="none" spc="0" normalizeH="0" baseline="0" noProof="0" dirty="0">
              <a:ln>
                <a:noFill/>
              </a:ln>
              <a:solidFill>
                <a:srgbClr val="2D2DB9"/>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indent="0" algn="just">
              <a:spcBef>
                <a:spcPts val="0"/>
              </a:spcBef>
              <a:spcAft>
                <a:spcPts val="0"/>
              </a:spcAft>
              <a:buNone/>
            </a:pPr>
            <a:r>
              <a:rPr lang="el-GR" sz="24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Έγκριση εκπαιδευτών που μπορεί να αξιοποιήσει το ΚΕΚ κατά την υλοποίηση των εφαρμογών των προγραμμάτων κατάρτισης.</a:t>
            </a:r>
          </a:p>
          <a:p>
            <a:pPr marL="0" indent="0" algn="just">
              <a:spcBef>
                <a:spcPts val="0"/>
              </a:spcBef>
              <a:spcAft>
                <a:spcPts val="0"/>
              </a:spcAft>
              <a:buNone/>
            </a:pPr>
            <a:endParaRPr lang="el-GR" sz="24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lgn="just">
              <a:spcBef>
                <a:spcPts val="0"/>
              </a:spcBef>
              <a:spcAft>
                <a:spcPts val="0"/>
              </a:spcAft>
              <a:buNone/>
            </a:pPr>
            <a:r>
              <a:rPr lang="el-GR" sz="24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Οι αιτήσεις υποβάλλονται </a:t>
            </a:r>
            <a:r>
              <a:rPr lang="el-GR" sz="2400" b="1"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τουλάχιστον τρεις (3) βδομάδες πριν την ημερομηνία έναρξης του προγράμματο</a:t>
            </a:r>
            <a:r>
              <a:rPr lang="el-GR" sz="24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ς για το οποίο η ΑνΑΔ έχει ήδη εγκρίνει προδιαγραφή προγράμματος κατάρτισης</a:t>
            </a:r>
            <a:endParaRPr lang="en-GB" sz="2400" b="1" dirty="0">
              <a:solidFill>
                <a:srgbClr val="2D2DB9"/>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a:defRPr/>
            </a:pPr>
            <a:fld id="{396880B1-9F98-4979-B131-D90DE2358322}" type="slidenum">
              <a:rPr lang="en-GB" smtClean="0"/>
              <a:pPr>
                <a:defRPr/>
              </a:pPr>
              <a:t>25</a:t>
            </a:fld>
            <a:endParaRPr lang="en-GB" dirty="0"/>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endParaRPr lang="en-GB" b="1" kern="0" dirty="0">
              <a:solidFill>
                <a:srgbClr val="008600"/>
              </a:solidFill>
              <a:latin typeface="Calibri" panose="020F0502020204030204" pitchFamily="34" charset="0"/>
              <a:ea typeface="+mj-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335360" y="773088"/>
            <a:ext cx="11521280"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endParaRPr lang="en-GB" sz="3600" b="1" kern="0" dirty="0">
              <a:solidFill>
                <a:srgbClr val="2D2DB9"/>
              </a:solidFill>
              <a:latin typeface="Calibri" panose="020F0502020204030204" pitchFamily="34" charset="0"/>
              <a:ea typeface="+mj-ea"/>
              <a:cs typeface="Calibri" panose="020F0502020204030204" pitchFamily="34" charset="0"/>
            </a:endParaRPr>
          </a:p>
        </p:txBody>
      </p:sp>
      <p:sp>
        <p:nvSpPr>
          <p:cNvPr id="7" name="Rectangle 6">
            <a:extLst>
              <a:ext uri="{FF2B5EF4-FFF2-40B4-BE49-F238E27FC236}">
                <a16:creationId xmlns:a16="http://schemas.microsoft.com/office/drawing/2014/main" id="{8F52FA35-3B9C-4B08-807B-623BE1EBB5C9}"/>
              </a:ext>
            </a:extLst>
          </p:cNvPr>
          <p:cNvSpPr/>
          <p:nvPr/>
        </p:nvSpPr>
        <p:spPr>
          <a:xfrm>
            <a:off x="2182044" y="740226"/>
            <a:ext cx="7827912" cy="478272"/>
          </a:xfrm>
          <a:prstGeom prst="rect">
            <a:avLst/>
          </a:prstGeom>
          <a:noFill/>
        </p:spPr>
        <p:txBody>
          <a:bodyPr wrap="none" lIns="91440" tIns="45720" rIns="91440" bIns="45720">
            <a:spAutoFit/>
          </a:bodyPr>
          <a:lstStyle/>
          <a:p>
            <a:pPr marL="0" marR="0" lvl="0" indent="0" algn="ctr" defTabSz="914400" rtl="0" eaLnBrk="1" fontAlgn="base" latinLnBrk="0" hangingPunct="1">
              <a:lnSpc>
                <a:spcPct val="110000"/>
              </a:lnSpc>
              <a:spcBef>
                <a:spcPts val="0"/>
              </a:spcBef>
              <a:spcAft>
                <a:spcPts val="600"/>
              </a:spcAft>
              <a:buClr>
                <a:srgbClr val="3333CC"/>
              </a:buClr>
              <a:buSzTx/>
              <a:buFontTx/>
              <a:buNone/>
              <a:tabLst/>
              <a:defRPr/>
            </a:pPr>
            <a:r>
              <a:rPr kumimoji="0" lang="el-GR" b="1" i="0" u="none" strike="noStrike" kern="1200" cap="none" spc="0" normalizeH="0" baseline="0" noProof="0" dirty="0" err="1">
                <a:ln>
                  <a:noFill/>
                </a:ln>
                <a:solidFill>
                  <a:srgbClr val="009900"/>
                </a:solidFill>
                <a:effectLst/>
                <a:uLnTx/>
                <a:uFillTx/>
                <a:latin typeface="Calibri" panose="020F0502020204030204" pitchFamily="34" charset="0"/>
                <a:ea typeface="+mn-ea"/>
                <a:cs typeface="Calibri" panose="020F0502020204030204" pitchFamily="34" charset="0"/>
              </a:rPr>
              <a:t>Πολυεπιχειρησιακά</a:t>
            </a:r>
            <a:r>
              <a:rPr kumimoji="0" lang="el-GR"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 Προγράμματα Κατάρτισης </a:t>
            </a:r>
            <a:r>
              <a:rPr kumimoji="0" lang="en-GB"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 </a:t>
            </a:r>
            <a:r>
              <a:rPr kumimoji="0" lang="el-GR"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Συνήθη (7)</a:t>
            </a:r>
            <a:endParaRPr kumimoji="0" lang="el-GR" b="1" i="0" u="none" strike="noStrike" kern="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846846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0" y="1"/>
          <a:ext cx="12192000" cy="6856413"/>
        </p:xfrm>
        <a:graphic>
          <a:graphicData uri="http://schemas.openxmlformats.org/presentationml/2006/ole">
            <mc:AlternateContent xmlns:mc="http://schemas.openxmlformats.org/markup-compatibility/2006">
              <mc:Choice xmlns:v="urn:schemas-microsoft-com:vml" Requires="v">
                <p:oleObj spid="_x0000_s38943"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0" indent="0" algn="just">
              <a:buNone/>
            </a:pPr>
            <a:endParaRPr lang="el-GR" sz="2800" dirty="0">
              <a:effectLst/>
              <a:latin typeface="Arial" panose="020B0604020202020204" pitchFamily="34" charset="0"/>
              <a:ea typeface="Times New Roman" panose="02020603050405020304" pitchFamily="18" charset="0"/>
            </a:endParaRPr>
          </a:p>
          <a:p>
            <a:pPr marL="0" indent="0" algn="just">
              <a:buNone/>
            </a:pPr>
            <a:r>
              <a:rPr lang="el-GR"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Τρίτο Στάδιο </a:t>
            </a:r>
          </a:p>
          <a:p>
            <a:pPr marL="0" indent="0" algn="just">
              <a:buNone/>
            </a:pPr>
            <a:r>
              <a:rPr lang="el-GR"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υλοποίηση του προγράμματος σύμφωνα με τα </a:t>
            </a:r>
            <a:r>
              <a:rPr lang="el-GR" dirty="0" err="1">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εγκριθέντα</a:t>
            </a:r>
            <a:r>
              <a:rPr lang="el-GR"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 στοιχεία της προδιαγραφής και της εφαρμογής του.</a:t>
            </a:r>
          </a:p>
          <a:p>
            <a:pPr marL="0" indent="0" algn="just">
              <a:buNone/>
            </a:pPr>
            <a:endParaRPr lang="el-GR" dirty="0">
              <a:solidFill>
                <a:srgbClr val="2D2DB9"/>
              </a:solidFill>
              <a:latin typeface="Calibri" panose="020F0502020204030204" pitchFamily="34" charset="0"/>
              <a:ea typeface="Times New Roman" panose="02020603050405020304" pitchFamily="18" charset="0"/>
              <a:cs typeface="Calibri" panose="020F0502020204030204" pitchFamily="34" charset="0"/>
            </a:endParaRPr>
          </a:p>
          <a:p>
            <a:pPr marL="0" indent="0" algn="just">
              <a:buNone/>
            </a:pPr>
            <a:r>
              <a:rPr lang="el-GR"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Τέταρτο Στάδιο</a:t>
            </a:r>
            <a:r>
              <a:rPr lang="el-GR" sz="3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p>
          <a:p>
            <a:pPr marL="0" indent="0" algn="just">
              <a:buNone/>
            </a:pPr>
            <a:r>
              <a:rPr lang="el-GR" sz="32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καταβολή του χορηγήματος.</a:t>
            </a:r>
            <a:endParaRPr lang="en-GB" sz="32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lgn="just">
              <a:buNone/>
            </a:pPr>
            <a:endParaRPr lang="en-GB"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endParaRPr>
          </a:p>
          <a:p>
            <a:pPr marL="0" lvl="0" indent="0" algn="just" defTabSz="287338" eaLnBrk="1" hangingPunct="1">
              <a:lnSpc>
                <a:spcPct val="90000"/>
              </a:lnSpc>
              <a:spcAft>
                <a:spcPts val="1200"/>
              </a:spcAft>
              <a:buClr>
                <a:schemeClr val="accent2"/>
              </a:buClr>
              <a:buNone/>
            </a:pPr>
            <a:endParaRPr lang="en-GB" sz="2400" b="1" dirty="0">
              <a:solidFill>
                <a:srgbClr val="2D2DB9"/>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a:defRPr/>
            </a:pPr>
            <a:fld id="{396880B1-9F98-4979-B131-D90DE2358322}" type="slidenum">
              <a:rPr lang="en-GB" smtClean="0"/>
              <a:pPr>
                <a:defRPr/>
              </a:pPr>
              <a:t>26</a:t>
            </a:fld>
            <a:endParaRPr lang="en-GB" dirty="0"/>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endParaRPr lang="en-GB" b="1" kern="0" dirty="0">
              <a:solidFill>
                <a:srgbClr val="008600"/>
              </a:solidFill>
              <a:latin typeface="Calibri" panose="020F0502020204030204" pitchFamily="34" charset="0"/>
              <a:ea typeface="+mj-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335360" y="773088"/>
            <a:ext cx="11521280"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endParaRPr lang="en-GB" sz="3600" b="1" kern="0" dirty="0">
              <a:solidFill>
                <a:srgbClr val="2D2DB9"/>
              </a:solidFill>
              <a:latin typeface="Calibri" panose="020F0502020204030204" pitchFamily="34" charset="0"/>
              <a:ea typeface="+mj-ea"/>
              <a:cs typeface="Calibri" panose="020F0502020204030204" pitchFamily="34" charset="0"/>
            </a:endParaRPr>
          </a:p>
        </p:txBody>
      </p:sp>
      <p:sp>
        <p:nvSpPr>
          <p:cNvPr id="7" name="Rectangle 6">
            <a:extLst>
              <a:ext uri="{FF2B5EF4-FFF2-40B4-BE49-F238E27FC236}">
                <a16:creationId xmlns:a16="http://schemas.microsoft.com/office/drawing/2014/main" id="{A42F5686-9440-4EB1-AA5E-E1C1B82C6BBB}"/>
              </a:ext>
            </a:extLst>
          </p:cNvPr>
          <p:cNvSpPr/>
          <p:nvPr/>
        </p:nvSpPr>
        <p:spPr>
          <a:xfrm>
            <a:off x="2182044" y="740226"/>
            <a:ext cx="7827912" cy="478272"/>
          </a:xfrm>
          <a:prstGeom prst="rect">
            <a:avLst/>
          </a:prstGeom>
          <a:noFill/>
        </p:spPr>
        <p:txBody>
          <a:bodyPr wrap="none" lIns="91440" tIns="45720" rIns="91440" bIns="45720">
            <a:spAutoFit/>
          </a:bodyPr>
          <a:lstStyle/>
          <a:p>
            <a:pPr marL="0" marR="0" lvl="0" indent="0" algn="ctr" defTabSz="914400" rtl="0" eaLnBrk="1" fontAlgn="base" latinLnBrk="0" hangingPunct="1">
              <a:lnSpc>
                <a:spcPct val="110000"/>
              </a:lnSpc>
              <a:spcBef>
                <a:spcPts val="0"/>
              </a:spcBef>
              <a:spcAft>
                <a:spcPts val="600"/>
              </a:spcAft>
              <a:buClr>
                <a:srgbClr val="3333CC"/>
              </a:buClr>
              <a:buSzTx/>
              <a:buFontTx/>
              <a:buNone/>
              <a:tabLst/>
              <a:defRPr/>
            </a:pPr>
            <a:r>
              <a:rPr kumimoji="0" lang="el-GR" b="1" i="0" u="none" strike="noStrike" kern="1200" cap="none" spc="0" normalizeH="0" baseline="0" noProof="0" dirty="0" err="1">
                <a:ln>
                  <a:noFill/>
                </a:ln>
                <a:solidFill>
                  <a:srgbClr val="009900"/>
                </a:solidFill>
                <a:effectLst/>
                <a:uLnTx/>
                <a:uFillTx/>
                <a:latin typeface="Calibri" panose="020F0502020204030204" pitchFamily="34" charset="0"/>
                <a:ea typeface="+mn-ea"/>
                <a:cs typeface="Calibri" panose="020F0502020204030204" pitchFamily="34" charset="0"/>
              </a:rPr>
              <a:t>Πολυεπιχειρησιακά</a:t>
            </a:r>
            <a:r>
              <a:rPr kumimoji="0" lang="el-GR"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 Προγράμματα Κατάρτισης </a:t>
            </a:r>
            <a:r>
              <a:rPr kumimoji="0" lang="en-GB"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 </a:t>
            </a:r>
            <a:r>
              <a:rPr kumimoji="0" lang="el-GR"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Συνήθη (8)</a:t>
            </a:r>
            <a:endParaRPr kumimoji="0" lang="el-GR" b="1" i="0" u="none" strike="noStrike" kern="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86733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extLst>
              <p:ext uri="{D42A27DB-BD31-4B8C-83A1-F6EECF244321}">
                <p14:modId xmlns:p14="http://schemas.microsoft.com/office/powerpoint/2010/main" val="3543846904"/>
              </p:ext>
            </p:extLst>
          </p:nvPr>
        </p:nvGraphicFramePr>
        <p:xfrm>
          <a:off x="0" y="1"/>
          <a:ext cx="12192000" cy="6856413"/>
        </p:xfrm>
        <a:graphic>
          <a:graphicData uri="http://schemas.openxmlformats.org/presentationml/2006/ole">
            <mc:AlternateContent xmlns:mc="http://schemas.openxmlformats.org/markup-compatibility/2006">
              <mc:Choice xmlns:v="urn:schemas-microsoft-com:vml" Requires="v">
                <p:oleObj spid="_x0000_s44061"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0" lvl="0" indent="0" algn="ctr" defTabSz="287338" eaLnBrk="1" hangingPunct="1">
              <a:lnSpc>
                <a:spcPct val="90000"/>
              </a:lnSpc>
              <a:spcAft>
                <a:spcPts val="1200"/>
              </a:spcAft>
              <a:buClr>
                <a:schemeClr val="accent2"/>
              </a:buClr>
              <a:buNone/>
            </a:pPr>
            <a:r>
              <a:rPr lang="el-GR" b="1" dirty="0">
                <a:solidFill>
                  <a:srgbClr val="FF0000"/>
                </a:solidFill>
                <a:latin typeface="Calibri" panose="020F0502020204030204" pitchFamily="34" charset="0"/>
                <a:cs typeface="Calibri" panose="020F0502020204030204" pitchFamily="34" charset="0"/>
              </a:rPr>
              <a:t>Επιτρεπόμενη Ενίσχυση</a:t>
            </a:r>
          </a:p>
          <a:p>
            <a:pPr marL="0" lvl="0" indent="0" defTabSz="287338" eaLnBrk="1" hangingPunct="1">
              <a:spcBef>
                <a:spcPts val="0"/>
              </a:spcBef>
              <a:spcAft>
                <a:spcPts val="0"/>
              </a:spcAft>
              <a:buClr>
                <a:schemeClr val="accent2"/>
              </a:buClr>
              <a:buNone/>
            </a:pPr>
            <a:endParaRPr lang="el-GR" sz="2800" dirty="0">
              <a:solidFill>
                <a:srgbClr val="2D2DB9"/>
              </a:solidFill>
              <a:latin typeface="Calibri" panose="020F0502020204030204" pitchFamily="34" charset="0"/>
              <a:cs typeface="Calibri" panose="020F0502020204030204" pitchFamily="34" charset="0"/>
            </a:endParaRPr>
          </a:p>
          <a:p>
            <a:pPr marL="0" indent="0" algn="ctr">
              <a:spcBef>
                <a:spcPts val="0"/>
              </a:spcBef>
              <a:spcAft>
                <a:spcPts val="0"/>
              </a:spcAft>
              <a:buNone/>
            </a:pPr>
            <a:r>
              <a:rPr lang="el-GR" sz="28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Επιτρεπόμενη Ενίσχυση = Ένταση Ενίσχυσης (</a:t>
            </a:r>
            <a:r>
              <a:rPr lang="en-GB" sz="28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80</a:t>
            </a:r>
            <a:r>
              <a:rPr lang="el-GR" sz="28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x</a:t>
            </a:r>
            <a:r>
              <a:rPr lang="el-GR" sz="28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 Επιλέξιμη Δαπάνη</a:t>
            </a:r>
            <a:endParaRPr lang="en-GB" sz="28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spcBef>
                <a:spcPts val="0"/>
              </a:spcBef>
              <a:buNone/>
            </a:pPr>
            <a:endParaRPr lang="en-GB" sz="28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lgn="just">
              <a:buNone/>
            </a:pPr>
            <a:r>
              <a:rPr lang="el-GR" sz="28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Η επιλέξιμη δαπάνη που λαμβάνεται υπόψη στον υπολογισμό του χορηγήματος είναι το </a:t>
            </a:r>
            <a:r>
              <a:rPr lang="el-GR" sz="2800" b="1"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δικαίωμα συμμετοχής/δίδακτρα</a:t>
            </a:r>
            <a:r>
              <a:rPr lang="el-GR" sz="28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 </a:t>
            </a:r>
            <a:r>
              <a:rPr lang="el-GR" sz="2800" b="1"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μη περιλαμβανομένου του ΦΠΑ</a:t>
            </a:r>
            <a:r>
              <a:rPr lang="el-GR" sz="28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28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lgn="just">
              <a:buNone/>
            </a:pPr>
            <a:endParaRPr lang="en-GB" sz="24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6880B1-9F98-4979-B131-D90DE2358322}" type="slidenum">
              <a:rPr kumimoji="0" lang="en-GB" sz="14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8600"/>
              </a:solidFill>
              <a:effectLst/>
              <a:uLnTx/>
              <a:uFillTx/>
              <a:latin typeface="Calibri" panose="020F0502020204030204" pitchFamily="34" charset="0"/>
              <a:ea typeface="+mn-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335360" y="773088"/>
            <a:ext cx="11521280"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06691CE7-B580-41B2-BF72-2C9332EB8FB4}"/>
              </a:ext>
            </a:extLst>
          </p:cNvPr>
          <p:cNvSpPr/>
          <p:nvPr/>
        </p:nvSpPr>
        <p:spPr>
          <a:xfrm>
            <a:off x="2182045" y="740226"/>
            <a:ext cx="7827912" cy="478272"/>
          </a:xfrm>
          <a:prstGeom prst="rect">
            <a:avLst/>
          </a:prstGeom>
          <a:noFill/>
        </p:spPr>
        <p:txBody>
          <a:bodyPr wrap="none" lIns="91440" tIns="45720" rIns="91440" bIns="45720">
            <a:spAutoFit/>
          </a:bodyPr>
          <a:lstStyle/>
          <a:p>
            <a:pPr marL="0" marR="0" lvl="0" indent="0" algn="ctr" defTabSz="914400" rtl="0" eaLnBrk="1" fontAlgn="base" latinLnBrk="0" hangingPunct="1">
              <a:lnSpc>
                <a:spcPct val="110000"/>
              </a:lnSpc>
              <a:spcBef>
                <a:spcPts val="0"/>
              </a:spcBef>
              <a:spcAft>
                <a:spcPts val="600"/>
              </a:spcAft>
              <a:buClr>
                <a:srgbClr val="3333CC"/>
              </a:buClr>
              <a:buSzTx/>
              <a:buFontTx/>
              <a:buNone/>
              <a:tabLst/>
              <a:defRPr/>
            </a:pPr>
            <a:r>
              <a:rPr kumimoji="0" lang="el-GR" b="1" i="0" u="none" strike="noStrike" kern="1200" cap="none" spc="0" normalizeH="0" baseline="0" noProof="0" dirty="0" err="1">
                <a:ln>
                  <a:noFill/>
                </a:ln>
                <a:solidFill>
                  <a:srgbClr val="009900"/>
                </a:solidFill>
                <a:effectLst/>
                <a:uLnTx/>
                <a:uFillTx/>
                <a:latin typeface="Calibri" panose="020F0502020204030204" pitchFamily="34" charset="0"/>
                <a:ea typeface="+mn-ea"/>
                <a:cs typeface="Calibri" panose="020F0502020204030204" pitchFamily="34" charset="0"/>
              </a:rPr>
              <a:t>Πολυεπιχειρησιακά</a:t>
            </a:r>
            <a:r>
              <a:rPr kumimoji="0" lang="el-GR"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 Προγράμματα Κατάρτισης </a:t>
            </a:r>
            <a:r>
              <a:rPr kumimoji="0" lang="en-GB"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 </a:t>
            </a:r>
            <a:r>
              <a:rPr kumimoji="0" lang="el-GR"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Συνήθη (</a:t>
            </a:r>
            <a:r>
              <a:rPr lang="el-GR" b="1" dirty="0">
                <a:solidFill>
                  <a:srgbClr val="009900"/>
                </a:solidFill>
                <a:latin typeface="Calibri" panose="020F0502020204030204" pitchFamily="34" charset="0"/>
                <a:cs typeface="Calibri" panose="020F0502020204030204" pitchFamily="34" charset="0"/>
              </a:rPr>
              <a:t>9</a:t>
            </a:r>
            <a:r>
              <a:rPr kumimoji="0" lang="el-GR"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a:t>
            </a:r>
            <a:endParaRPr kumimoji="0" lang="el-GR" b="1" i="0" u="none" strike="noStrike" kern="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11935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0" y="1"/>
          <a:ext cx="12192000" cy="6856413"/>
        </p:xfrm>
        <a:graphic>
          <a:graphicData uri="http://schemas.openxmlformats.org/presentationml/2006/ole">
            <mc:AlternateContent xmlns:mc="http://schemas.openxmlformats.org/markup-compatibility/2006">
              <mc:Choice xmlns:v="urn:schemas-microsoft-com:vml" Requires="v">
                <p:oleObj spid="_x0000_s43039"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0" lvl="0" indent="0" algn="ctr" defTabSz="287338" eaLnBrk="1" hangingPunct="1">
              <a:lnSpc>
                <a:spcPct val="90000"/>
              </a:lnSpc>
              <a:spcAft>
                <a:spcPts val="1200"/>
              </a:spcAft>
              <a:buClr>
                <a:schemeClr val="accent2"/>
              </a:buClr>
              <a:buNone/>
            </a:pPr>
            <a:r>
              <a:rPr kumimoji="0" lang="el-GR" b="1" i="0" u="none" strike="noStrike" kern="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Ανώτατο Ποσό Επιχορήγησης </a:t>
            </a:r>
            <a:endParaRPr kumimoji="0" lang="en-GB" b="1" i="0" u="none" strike="noStrike" kern="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lvl="0" indent="0" algn="ctr" defTabSz="287338" eaLnBrk="1" hangingPunct="1">
              <a:spcBef>
                <a:spcPts val="0"/>
              </a:spcBef>
              <a:spcAft>
                <a:spcPts val="0"/>
              </a:spcAft>
              <a:buClr>
                <a:schemeClr val="accent2"/>
              </a:buClr>
              <a:buNone/>
            </a:pPr>
            <a:r>
              <a:rPr lang="el-GR" sz="2800" dirty="0">
                <a:solidFill>
                  <a:srgbClr val="2D2DB9"/>
                </a:solidFill>
                <a:latin typeface="Calibri" panose="020F0502020204030204" pitchFamily="34" charset="0"/>
                <a:ea typeface="Times New Roman" panose="02020603050405020304" pitchFamily="18" charset="0"/>
                <a:cs typeface="Calibri" panose="020F0502020204030204" pitchFamily="34" charset="0"/>
              </a:rPr>
              <a:t>=</a:t>
            </a:r>
            <a:r>
              <a:rPr lang="el-GR" sz="28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Αριθμός Συμμετεχόντων </a:t>
            </a:r>
            <a:r>
              <a:rPr lang="el-GR" sz="2800" dirty="0" err="1">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Εργοδοτουμένων</a:t>
            </a:r>
            <a:r>
              <a:rPr lang="el-GR" sz="28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x</a:t>
            </a:r>
            <a:r>
              <a:rPr lang="el-GR" sz="28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   Διάρκεια Κατάρτισης </a:t>
            </a:r>
            <a:r>
              <a:rPr lang="en-US" sz="28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x</a:t>
            </a:r>
            <a:r>
              <a:rPr lang="el-GR" sz="28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 Ωριαίο Χορήγημα ανά  Συμμετέχοντα</a:t>
            </a:r>
            <a:endParaRPr lang="en-GB" sz="28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lgn="just">
              <a:buNone/>
            </a:pPr>
            <a:endParaRPr lang="en-GB" sz="24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6880B1-9F98-4979-B131-D90DE2358322}" type="slidenum">
              <a:rPr kumimoji="0" lang="en-GB" sz="14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8600"/>
              </a:solidFill>
              <a:effectLst/>
              <a:uLnTx/>
              <a:uFillTx/>
              <a:latin typeface="Calibri" panose="020F0502020204030204" pitchFamily="34" charset="0"/>
              <a:ea typeface="+mn-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335360" y="773088"/>
            <a:ext cx="11521280"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p:txBody>
      </p:sp>
      <p:graphicFrame>
        <p:nvGraphicFramePr>
          <p:cNvPr id="4" name="Table 3">
            <a:extLst>
              <a:ext uri="{FF2B5EF4-FFF2-40B4-BE49-F238E27FC236}">
                <a16:creationId xmlns:a16="http://schemas.microsoft.com/office/drawing/2014/main" id="{0A55640A-DBCA-47D5-8201-ED6FFBA5C919}"/>
              </a:ext>
            </a:extLst>
          </p:cNvPr>
          <p:cNvGraphicFramePr>
            <a:graphicFrameLocks noGrp="1"/>
          </p:cNvGraphicFramePr>
          <p:nvPr>
            <p:extLst>
              <p:ext uri="{D42A27DB-BD31-4B8C-83A1-F6EECF244321}">
                <p14:modId xmlns:p14="http://schemas.microsoft.com/office/powerpoint/2010/main" val="726202911"/>
              </p:ext>
            </p:extLst>
          </p:nvPr>
        </p:nvGraphicFramePr>
        <p:xfrm>
          <a:off x="3178660" y="3452751"/>
          <a:ext cx="6120680" cy="2627215"/>
        </p:xfrm>
        <a:graphic>
          <a:graphicData uri="http://schemas.openxmlformats.org/drawingml/2006/table">
            <a:tbl>
              <a:tblPr>
                <a:tableStyleId>{5C22544A-7EE6-4342-B048-85BDC9FD1C3A}</a:tableStyleId>
              </a:tblPr>
              <a:tblGrid>
                <a:gridCol w="2907413">
                  <a:extLst>
                    <a:ext uri="{9D8B030D-6E8A-4147-A177-3AD203B41FA5}">
                      <a16:colId xmlns:a16="http://schemas.microsoft.com/office/drawing/2014/main" val="3689330672"/>
                    </a:ext>
                  </a:extLst>
                </a:gridCol>
                <a:gridCol w="3213267">
                  <a:extLst>
                    <a:ext uri="{9D8B030D-6E8A-4147-A177-3AD203B41FA5}">
                      <a16:colId xmlns:a16="http://schemas.microsoft.com/office/drawing/2014/main" val="2740410510"/>
                    </a:ext>
                  </a:extLst>
                </a:gridCol>
              </a:tblGrid>
              <a:tr h="1751477">
                <a:tc>
                  <a:txBody>
                    <a:bodyPr/>
                    <a:lstStyle/>
                    <a:p>
                      <a:pPr algn="ctr"/>
                      <a:r>
                        <a:rPr lang="el-GR" sz="2400" kern="0" dirty="0">
                          <a:effectLst/>
                          <a:latin typeface="Calibri" panose="020F0502020204030204" pitchFamily="34" charset="0"/>
                          <a:cs typeface="Calibri" panose="020F0502020204030204" pitchFamily="34" charset="0"/>
                        </a:rPr>
                        <a:t>Επίπεδο επιχορήγησης</a:t>
                      </a:r>
                      <a:endParaRPr lang="en-GB" sz="2400" b="1" kern="0" dirty="0">
                        <a:effectLst/>
                        <a:latin typeface="Calibri" panose="020F0502020204030204" pitchFamily="34" charset="0"/>
                        <a:cs typeface="Calibri" panose="020F0502020204030204" pitchFamily="34" charset="0"/>
                      </a:endParaRPr>
                    </a:p>
                  </a:txBody>
                  <a:tcPr marL="71755" marR="71755" marT="0" marB="0" anchor="ctr"/>
                </a:tc>
                <a:tc>
                  <a:txBody>
                    <a:bodyPr/>
                    <a:lstStyle/>
                    <a:p>
                      <a:pPr algn="ctr"/>
                      <a:r>
                        <a:rPr lang="el-GR" sz="2400" dirty="0">
                          <a:effectLst/>
                          <a:latin typeface="Calibri" panose="020F0502020204030204" pitchFamily="34" charset="0"/>
                          <a:cs typeface="Calibri" panose="020F0502020204030204" pitchFamily="34" charset="0"/>
                        </a:rPr>
                        <a:t>Ανώτατο Ωριαίο Χορήγημα ανά άτομο </a:t>
                      </a:r>
                      <a:endParaRPr lang="en-GB" sz="2400" dirty="0">
                        <a:effectLst/>
                        <a:latin typeface="Calibri" panose="020F0502020204030204" pitchFamily="34" charset="0"/>
                        <a:cs typeface="Calibri" panose="020F0502020204030204" pitchFamily="34" charset="0"/>
                      </a:endParaRPr>
                    </a:p>
                    <a:p>
                      <a:pPr algn="ctr"/>
                      <a:r>
                        <a:rPr lang="el-GR" sz="2400" dirty="0">
                          <a:effectLst/>
                          <a:latin typeface="Calibri" panose="020F0502020204030204" pitchFamily="34" charset="0"/>
                          <a:cs typeface="Calibri" panose="020F0502020204030204" pitchFamily="34" charset="0"/>
                        </a:rPr>
                        <a:t>(€/ώρα/άτομο)</a:t>
                      </a:r>
                      <a:endParaRPr lang="en-GB"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71755" marR="71755" marT="0" marB="0" anchor="ctr"/>
                </a:tc>
                <a:extLst>
                  <a:ext uri="{0D108BD9-81ED-4DB2-BD59-A6C34878D82A}">
                    <a16:rowId xmlns:a16="http://schemas.microsoft.com/office/drawing/2014/main" val="3829457128"/>
                  </a:ext>
                </a:extLst>
              </a:tr>
              <a:tr h="437869">
                <a:tc>
                  <a:txBody>
                    <a:bodyPr/>
                    <a:lstStyle/>
                    <a:p>
                      <a:pPr algn="ctr"/>
                      <a:r>
                        <a:rPr lang="el-GR" sz="2400">
                          <a:effectLst/>
                          <a:latin typeface="Calibri" panose="020F0502020204030204" pitchFamily="34" charset="0"/>
                          <a:cs typeface="Calibri" panose="020F0502020204030204" pitchFamily="34" charset="0"/>
                        </a:rPr>
                        <a:t>Επίπεδο  1</a:t>
                      </a:r>
                      <a:endParaRPr lang="en-GB" sz="2400">
                        <a:effectLst/>
                        <a:latin typeface="Calibri" panose="020F0502020204030204" pitchFamily="34" charset="0"/>
                        <a:ea typeface="Times New Roman" panose="02020603050405020304" pitchFamily="18" charset="0"/>
                        <a:cs typeface="Calibri" panose="020F0502020204030204" pitchFamily="34" charset="0"/>
                      </a:endParaRPr>
                    </a:p>
                  </a:txBody>
                  <a:tcPr marL="71755" marR="71755" marT="0" marB="0" anchor="ctr"/>
                </a:tc>
                <a:tc>
                  <a:txBody>
                    <a:bodyPr/>
                    <a:lstStyle/>
                    <a:p>
                      <a:pPr algn="ctr"/>
                      <a:r>
                        <a:rPr lang="el-GR" sz="2400" dirty="0">
                          <a:effectLst/>
                          <a:latin typeface="Calibri" panose="020F0502020204030204" pitchFamily="34" charset="0"/>
                          <a:cs typeface="Calibri" panose="020F0502020204030204" pitchFamily="34" charset="0"/>
                        </a:rPr>
                        <a:t>12</a:t>
                      </a:r>
                      <a:endParaRPr lang="en-GB"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71755" marR="71755" marT="0" marB="0" anchor="ctr"/>
                </a:tc>
                <a:extLst>
                  <a:ext uri="{0D108BD9-81ED-4DB2-BD59-A6C34878D82A}">
                    <a16:rowId xmlns:a16="http://schemas.microsoft.com/office/drawing/2014/main" val="1727165072"/>
                  </a:ext>
                </a:extLst>
              </a:tr>
              <a:tr h="437869">
                <a:tc>
                  <a:txBody>
                    <a:bodyPr/>
                    <a:lstStyle/>
                    <a:p>
                      <a:pPr algn="ctr"/>
                      <a:r>
                        <a:rPr lang="el-GR" sz="2400">
                          <a:effectLst/>
                          <a:latin typeface="Calibri" panose="020F0502020204030204" pitchFamily="34" charset="0"/>
                          <a:cs typeface="Calibri" panose="020F0502020204030204" pitchFamily="34" charset="0"/>
                        </a:rPr>
                        <a:t>Επίπεδο  2</a:t>
                      </a:r>
                      <a:endParaRPr lang="en-GB" sz="2400">
                        <a:effectLst/>
                        <a:latin typeface="Calibri" panose="020F0502020204030204" pitchFamily="34" charset="0"/>
                        <a:ea typeface="Times New Roman" panose="02020603050405020304" pitchFamily="18" charset="0"/>
                        <a:cs typeface="Calibri" panose="020F0502020204030204" pitchFamily="34" charset="0"/>
                      </a:endParaRPr>
                    </a:p>
                  </a:txBody>
                  <a:tcPr marL="71755" marR="71755" marT="0" marB="0" anchor="ctr"/>
                </a:tc>
                <a:tc>
                  <a:txBody>
                    <a:bodyPr/>
                    <a:lstStyle/>
                    <a:p>
                      <a:pPr algn="ctr"/>
                      <a:r>
                        <a:rPr lang="el-GR" sz="2400" dirty="0">
                          <a:effectLst/>
                          <a:latin typeface="Calibri" panose="020F0502020204030204" pitchFamily="34" charset="0"/>
                          <a:cs typeface="Calibri" panose="020F0502020204030204" pitchFamily="34" charset="0"/>
                        </a:rPr>
                        <a:t>17</a:t>
                      </a:r>
                      <a:endParaRPr lang="en-GB"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71755" marR="71755" marT="0" marB="0" anchor="ctr"/>
                </a:tc>
                <a:extLst>
                  <a:ext uri="{0D108BD9-81ED-4DB2-BD59-A6C34878D82A}">
                    <a16:rowId xmlns:a16="http://schemas.microsoft.com/office/drawing/2014/main" val="2243321887"/>
                  </a:ext>
                </a:extLst>
              </a:tr>
            </a:tbl>
          </a:graphicData>
        </a:graphic>
      </p:graphicFrame>
      <p:sp>
        <p:nvSpPr>
          <p:cNvPr id="8" name="Rectangle 7">
            <a:extLst>
              <a:ext uri="{FF2B5EF4-FFF2-40B4-BE49-F238E27FC236}">
                <a16:creationId xmlns:a16="http://schemas.microsoft.com/office/drawing/2014/main" id="{18DED363-A8B4-4B07-938D-209812D00D7D}"/>
              </a:ext>
            </a:extLst>
          </p:cNvPr>
          <p:cNvSpPr/>
          <p:nvPr/>
        </p:nvSpPr>
        <p:spPr>
          <a:xfrm>
            <a:off x="2104299" y="740226"/>
            <a:ext cx="7983403" cy="478272"/>
          </a:xfrm>
          <a:prstGeom prst="rect">
            <a:avLst/>
          </a:prstGeom>
          <a:noFill/>
        </p:spPr>
        <p:txBody>
          <a:bodyPr wrap="none" lIns="91440" tIns="45720" rIns="91440" bIns="45720">
            <a:spAutoFit/>
          </a:bodyPr>
          <a:lstStyle/>
          <a:p>
            <a:pPr marL="0" marR="0" lvl="0" indent="0" algn="ctr" defTabSz="914400" rtl="0" eaLnBrk="1" fontAlgn="base" latinLnBrk="0" hangingPunct="1">
              <a:lnSpc>
                <a:spcPct val="110000"/>
              </a:lnSpc>
              <a:spcBef>
                <a:spcPts val="0"/>
              </a:spcBef>
              <a:spcAft>
                <a:spcPts val="600"/>
              </a:spcAft>
              <a:buClr>
                <a:srgbClr val="3333CC"/>
              </a:buClr>
              <a:buSzTx/>
              <a:buFontTx/>
              <a:buNone/>
              <a:tabLst/>
              <a:defRPr/>
            </a:pPr>
            <a:r>
              <a:rPr kumimoji="0" lang="el-GR" b="1" i="0" u="none" strike="noStrike" kern="1200" cap="none" spc="0" normalizeH="0" baseline="0" noProof="0" dirty="0" err="1">
                <a:ln>
                  <a:noFill/>
                </a:ln>
                <a:solidFill>
                  <a:srgbClr val="009900"/>
                </a:solidFill>
                <a:effectLst/>
                <a:uLnTx/>
                <a:uFillTx/>
                <a:latin typeface="Calibri" panose="020F0502020204030204" pitchFamily="34" charset="0"/>
                <a:ea typeface="+mn-ea"/>
                <a:cs typeface="Calibri" panose="020F0502020204030204" pitchFamily="34" charset="0"/>
              </a:rPr>
              <a:t>Πολυεπιχειρησιακά</a:t>
            </a:r>
            <a:r>
              <a:rPr kumimoji="0" lang="el-GR"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 Προγράμματα Κατάρτισης </a:t>
            </a:r>
            <a:r>
              <a:rPr kumimoji="0" lang="en-GB"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 </a:t>
            </a:r>
            <a:r>
              <a:rPr kumimoji="0" lang="el-GR"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Συνήθη (10)</a:t>
            </a:r>
            <a:endParaRPr kumimoji="0" lang="el-GR" b="1" i="0" u="none" strike="noStrike" kern="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55629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extLst>
              <p:ext uri="{D42A27DB-BD31-4B8C-83A1-F6EECF244321}">
                <p14:modId xmlns:p14="http://schemas.microsoft.com/office/powerpoint/2010/main" val="1647073450"/>
              </p:ext>
            </p:extLst>
          </p:nvPr>
        </p:nvGraphicFramePr>
        <p:xfrm>
          <a:off x="0" y="1"/>
          <a:ext cx="12192000" cy="6856413"/>
        </p:xfrm>
        <a:graphic>
          <a:graphicData uri="http://schemas.openxmlformats.org/presentationml/2006/ole">
            <mc:AlternateContent xmlns:mc="http://schemas.openxmlformats.org/markup-compatibility/2006">
              <mc:Choice xmlns:v="urn:schemas-microsoft-com:vml" Requires="v">
                <p:oleObj spid="_x0000_s48157"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lvl="0" algn="just" defTabSz="287338" eaLnBrk="1" hangingPunct="1">
              <a:lnSpc>
                <a:spcPct val="90000"/>
              </a:lnSpc>
              <a:spcAft>
                <a:spcPts val="1200"/>
              </a:spcAft>
              <a:buClr>
                <a:schemeClr val="accent2"/>
              </a:buClr>
              <a:buFont typeface="+mj-lt"/>
              <a:buAutoNum type="arabicPeriod"/>
            </a:pPr>
            <a:endParaRPr lang="en-GB" sz="24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endParaRPr>
          </a:p>
          <a:p>
            <a:pPr lvl="0" algn="just" defTabSz="287338" eaLnBrk="1" hangingPunct="1">
              <a:lnSpc>
                <a:spcPct val="90000"/>
              </a:lnSpc>
              <a:spcAft>
                <a:spcPts val="1200"/>
              </a:spcAft>
              <a:buClr>
                <a:schemeClr val="accent2"/>
              </a:buClr>
              <a:buFont typeface="+mj-lt"/>
              <a:buAutoNum type="arabicPeriod"/>
            </a:pPr>
            <a:endParaRPr lang="el-GR" sz="24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endParaRPr>
          </a:p>
          <a:p>
            <a:pPr lvl="0" algn="just" defTabSz="287338" eaLnBrk="1" hangingPunct="1">
              <a:lnSpc>
                <a:spcPct val="90000"/>
              </a:lnSpc>
              <a:spcAft>
                <a:spcPts val="1200"/>
              </a:spcAft>
              <a:buClr>
                <a:schemeClr val="accent2"/>
              </a:buClr>
              <a:buFont typeface="+mj-lt"/>
              <a:buAutoNum type="arabicPeriod"/>
            </a:pPr>
            <a:endParaRPr lang="el-GR" sz="24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endParaRPr>
          </a:p>
          <a:p>
            <a:pPr lvl="0" algn="just" defTabSz="287338" eaLnBrk="1" hangingPunct="1">
              <a:lnSpc>
                <a:spcPct val="90000"/>
              </a:lnSpc>
              <a:spcAft>
                <a:spcPts val="1200"/>
              </a:spcAft>
              <a:buClr>
                <a:schemeClr val="accent2"/>
              </a:buClr>
              <a:buFont typeface="+mj-lt"/>
              <a:buAutoNum type="arabicPeriod"/>
            </a:pPr>
            <a:r>
              <a:rPr lang="el-GR" u="none" strike="noStrike"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Το Σχέδιο προνοεί ελάχιστη και μέγιστη διάρκεια κατάρτισης, ως ακολούθως:</a:t>
            </a:r>
            <a:endParaRPr lang="en-GB" u="none" strike="noStrike"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endParaRPr>
          </a:p>
          <a:p>
            <a:pPr marL="0" lvl="0" indent="0" algn="just">
              <a:buNone/>
            </a:pPr>
            <a:r>
              <a:rPr lang="el-GR"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	Ελάχιστη διάρκεια κατάρτισης:			6 ώρες</a:t>
            </a:r>
            <a:endParaRPr lang="en-GB"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endParaRPr>
          </a:p>
          <a:p>
            <a:pPr marL="0" lvl="0" indent="0" algn="just">
              <a:buNone/>
            </a:pPr>
            <a:r>
              <a:rPr lang="el-GR"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	Μέγιστη διάρκεια κατάρτισης:			100 ώρες</a:t>
            </a:r>
            <a:endParaRPr lang="en-GB"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endParaRPr>
          </a:p>
          <a:p>
            <a:pPr lvl="0" algn="just" defTabSz="287338" eaLnBrk="1" hangingPunct="1">
              <a:lnSpc>
                <a:spcPct val="90000"/>
              </a:lnSpc>
              <a:spcAft>
                <a:spcPts val="1200"/>
              </a:spcAft>
              <a:buClr>
                <a:schemeClr val="accent2"/>
              </a:buClr>
              <a:buFont typeface="+mj-lt"/>
              <a:buAutoNum type="arabicPeriod"/>
            </a:pPr>
            <a:endParaRPr lang="en-GB" sz="2400" b="1" dirty="0">
              <a:solidFill>
                <a:srgbClr val="2D2DB9"/>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6880B1-9F98-4979-B131-D90DE2358322}" type="slidenum">
              <a:rPr kumimoji="0" lang="en-GB" sz="14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8600"/>
              </a:solidFill>
              <a:effectLst/>
              <a:uLnTx/>
              <a:uFillTx/>
              <a:latin typeface="Calibri" panose="020F0502020204030204" pitchFamily="34" charset="0"/>
              <a:ea typeface="+mn-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503040" y="1889447"/>
            <a:ext cx="11521280"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Σημαντικές Επισημάνσεις (1)</a:t>
            </a:r>
            <a:endParaRPr kumimoji="0" lang="en-GB"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DA418233-BFF5-4A09-A216-528E2FE39935}"/>
              </a:ext>
            </a:extLst>
          </p:cNvPr>
          <p:cNvSpPr/>
          <p:nvPr/>
        </p:nvSpPr>
        <p:spPr>
          <a:xfrm>
            <a:off x="2104299" y="740226"/>
            <a:ext cx="7983403" cy="478272"/>
          </a:xfrm>
          <a:prstGeom prst="rect">
            <a:avLst/>
          </a:prstGeom>
          <a:noFill/>
        </p:spPr>
        <p:txBody>
          <a:bodyPr wrap="none" lIns="91440" tIns="45720" rIns="91440" bIns="45720">
            <a:spAutoFit/>
          </a:bodyPr>
          <a:lstStyle/>
          <a:p>
            <a:pPr marL="0" marR="0" lvl="0" indent="0" algn="ctr" defTabSz="914400" rtl="0" eaLnBrk="1" fontAlgn="base" latinLnBrk="0" hangingPunct="1">
              <a:lnSpc>
                <a:spcPct val="110000"/>
              </a:lnSpc>
              <a:spcBef>
                <a:spcPts val="0"/>
              </a:spcBef>
              <a:spcAft>
                <a:spcPts val="600"/>
              </a:spcAft>
              <a:buClr>
                <a:srgbClr val="3333CC"/>
              </a:buClr>
              <a:buSzTx/>
              <a:buFontTx/>
              <a:buNone/>
              <a:tabLst/>
              <a:defRPr/>
            </a:pPr>
            <a:r>
              <a:rPr kumimoji="0" lang="el-GR" b="1" i="0" u="none" strike="noStrike" kern="1200" cap="none" spc="0" normalizeH="0" baseline="0" noProof="0" dirty="0" err="1">
                <a:ln>
                  <a:noFill/>
                </a:ln>
                <a:solidFill>
                  <a:srgbClr val="009900"/>
                </a:solidFill>
                <a:effectLst/>
                <a:uLnTx/>
                <a:uFillTx/>
                <a:latin typeface="Calibri" panose="020F0502020204030204" pitchFamily="34" charset="0"/>
                <a:ea typeface="+mn-ea"/>
                <a:cs typeface="Calibri" panose="020F0502020204030204" pitchFamily="34" charset="0"/>
              </a:rPr>
              <a:t>Πολυεπιχειρησιακά</a:t>
            </a:r>
            <a:r>
              <a:rPr kumimoji="0" lang="el-GR"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 Προγράμματα Κατάρτισης </a:t>
            </a:r>
            <a:r>
              <a:rPr kumimoji="0" lang="en-GB"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 </a:t>
            </a:r>
            <a:r>
              <a:rPr kumimoji="0" lang="el-GR"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Συνήθη (11)</a:t>
            </a:r>
            <a:endParaRPr kumimoji="0" lang="el-GR" b="1" i="0" u="none" strike="noStrike" kern="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37040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18" name="Object 2"/>
          <p:cNvGraphicFramePr>
            <a:graphicFrameLocks noChangeAspect="1"/>
          </p:cNvGraphicFramePr>
          <p:nvPr/>
        </p:nvGraphicFramePr>
        <p:xfrm>
          <a:off x="0" y="1"/>
          <a:ext cx="12192000" cy="6856413"/>
        </p:xfrm>
        <a:graphic>
          <a:graphicData uri="http://schemas.openxmlformats.org/presentationml/2006/ole">
            <mc:AlternateContent xmlns:mc="http://schemas.openxmlformats.org/markup-compatibility/2006">
              <mc:Choice xmlns:v="urn:schemas-microsoft-com:vml" Requires="v">
                <p:oleObj spid="_x0000_s15392" name="Photo Editor Photo" r:id="rId4" imgW="7621064" imgH="5714286" progId="">
                  <p:embed/>
                </p:oleObj>
              </mc:Choice>
              <mc:Fallback>
                <p:oleObj name="Photo Editor Photo" r:id="rId4" imgW="7621064" imgH="5714286" progId="">
                  <p:embed/>
                  <p:pic>
                    <p:nvPicPr>
                      <p:cNvPr id="8601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ffectLst/>
                    </p:spPr>
                  </p:pic>
                </p:oleObj>
              </mc:Fallback>
            </mc:AlternateContent>
          </a:graphicData>
        </a:graphic>
      </p:graphicFrame>
      <p:sp>
        <p:nvSpPr>
          <p:cNvPr id="9220" name="Slide Number Placeholder 3"/>
          <p:cNvSpPr>
            <a:spLocks noGrp="1"/>
          </p:cNvSpPr>
          <p:nvPr>
            <p:ph type="sldNum" sz="quarter" idx="12"/>
          </p:nvPr>
        </p:nvSpPr>
        <p:spPr>
          <a:xfrm>
            <a:off x="8596330" y="6400800"/>
            <a:ext cx="1905000" cy="457200"/>
          </a:xfrm>
          <a:noFill/>
        </p:spPr>
        <p:txBody>
          <a:bodyPr/>
          <a:lstStyle/>
          <a:p>
            <a:pPr fontAlgn="auto">
              <a:spcBef>
                <a:spcPts val="0"/>
              </a:spcBef>
              <a:spcAft>
                <a:spcPts val="0"/>
              </a:spcAft>
              <a:defRPr/>
            </a:pPr>
            <a:fld id="{60B77769-CF74-4D32-80A3-96E813D9C52A}" type="slidenum">
              <a:rPr lang="en-GB" sz="1800" kern="0">
                <a:solidFill>
                  <a:schemeClr val="bg1"/>
                </a:solidFill>
                <a:latin typeface="Book Antiqua" pitchFamily="18" charset="0"/>
              </a:rPr>
              <a:pPr fontAlgn="auto">
                <a:spcBef>
                  <a:spcPts val="0"/>
                </a:spcBef>
                <a:spcAft>
                  <a:spcPts val="0"/>
                </a:spcAft>
                <a:defRPr/>
              </a:pPr>
              <a:t>3</a:t>
            </a:fld>
            <a:endParaRPr lang="en-GB" sz="1800" kern="0">
              <a:solidFill>
                <a:schemeClr val="bg1"/>
              </a:solidFill>
              <a:latin typeface="Book Antiqua" pitchFamily="18" charset="0"/>
            </a:endParaRPr>
          </a:p>
        </p:txBody>
      </p:sp>
      <p:sp>
        <p:nvSpPr>
          <p:cNvPr id="6" name="Rectangle 4"/>
          <p:cNvSpPr>
            <a:spLocks noChangeArrowheads="1"/>
          </p:cNvSpPr>
          <p:nvPr/>
        </p:nvSpPr>
        <p:spPr bwMode="auto">
          <a:xfrm>
            <a:off x="0" y="1628800"/>
            <a:ext cx="12192000" cy="5229200"/>
          </a:xfrm>
          <a:prstGeom prst="rect">
            <a:avLst/>
          </a:prstGeom>
          <a:noFill/>
          <a:ln w="9525">
            <a:noFill/>
            <a:miter lim="800000"/>
            <a:headEnd/>
            <a:tailEnd/>
          </a:ln>
        </p:spPr>
        <p:txBody>
          <a:bodyPr lIns="92075" tIns="46038" rIns="92075" bIns="46038"/>
          <a:lstStyle/>
          <a:p>
            <a:pPr marL="514350" indent="-514350">
              <a:lnSpc>
                <a:spcPct val="110000"/>
              </a:lnSpc>
              <a:spcBef>
                <a:spcPts val="0"/>
              </a:spcBef>
              <a:spcAft>
                <a:spcPts val="1200"/>
              </a:spcAft>
              <a:buClr>
                <a:schemeClr val="accent2"/>
              </a:buClr>
              <a:buFont typeface="+mj-lt"/>
              <a:buAutoNum type="arabicPeriod"/>
              <a:defRPr/>
            </a:pPr>
            <a:endParaRPr lang="el-GR" sz="2800" b="1" dirty="0">
              <a:solidFill>
                <a:schemeClr val="accent2"/>
              </a:solidFill>
              <a:latin typeface="Calibri" panose="020F0502020204030204" pitchFamily="34" charset="0"/>
              <a:cs typeface="Calibri" panose="020F0502020204030204" pitchFamily="34" charset="0"/>
            </a:endParaRPr>
          </a:p>
          <a:p>
            <a:pPr marL="514350" indent="-514350">
              <a:lnSpc>
                <a:spcPct val="110000"/>
              </a:lnSpc>
              <a:spcBef>
                <a:spcPts val="0"/>
              </a:spcBef>
              <a:spcAft>
                <a:spcPts val="1200"/>
              </a:spcAft>
              <a:buClr>
                <a:schemeClr val="accent2"/>
              </a:buClr>
              <a:buFont typeface="+mj-lt"/>
              <a:buAutoNum type="arabicPeriod"/>
              <a:defRPr/>
            </a:pPr>
            <a:endParaRPr lang="el-GR" sz="2800" b="1" dirty="0">
              <a:solidFill>
                <a:schemeClr val="accent2"/>
              </a:solidFill>
              <a:latin typeface="Calibri" panose="020F0502020204030204" pitchFamily="34" charset="0"/>
              <a:cs typeface="Calibri" panose="020F0502020204030204" pitchFamily="34" charset="0"/>
            </a:endParaRPr>
          </a:p>
          <a:p>
            <a:pPr marL="514350" indent="-514350" algn="ctr">
              <a:lnSpc>
                <a:spcPct val="110000"/>
              </a:lnSpc>
              <a:spcBef>
                <a:spcPts val="0"/>
              </a:spcBef>
              <a:spcAft>
                <a:spcPts val="1200"/>
              </a:spcAft>
              <a:buClr>
                <a:schemeClr val="accent2"/>
              </a:buClr>
              <a:buFont typeface="+mj-lt"/>
              <a:buAutoNum type="arabicPeriod"/>
              <a:defRPr/>
            </a:pPr>
            <a:r>
              <a:rPr lang="el-GR" sz="5400" b="1" dirty="0">
                <a:solidFill>
                  <a:schemeClr val="accent2"/>
                </a:solidFill>
                <a:latin typeface="Calibri" panose="020F0502020204030204" pitchFamily="34" charset="0"/>
                <a:cs typeface="Calibri" panose="020F0502020204030204" pitchFamily="34" charset="0"/>
              </a:rPr>
              <a:t> </a:t>
            </a:r>
            <a:r>
              <a:rPr lang="el-GR" sz="5400" b="1" dirty="0" err="1">
                <a:solidFill>
                  <a:schemeClr val="accent2"/>
                </a:solidFill>
                <a:latin typeface="Calibri" panose="020F0502020204030204" pitchFamily="34" charset="0"/>
                <a:cs typeface="Calibri" panose="020F0502020204030204" pitchFamily="34" charset="0"/>
              </a:rPr>
              <a:t>Μονοεπιχειρησιακά</a:t>
            </a:r>
            <a:r>
              <a:rPr lang="el-GR" sz="5400" b="1" dirty="0">
                <a:solidFill>
                  <a:schemeClr val="accent2"/>
                </a:solidFill>
                <a:latin typeface="Calibri" panose="020F0502020204030204" pitchFamily="34" charset="0"/>
                <a:cs typeface="Calibri" panose="020F0502020204030204" pitchFamily="34" charset="0"/>
              </a:rPr>
              <a:t> Προγράμματα Κατάρτισης στην Κύπρο</a:t>
            </a:r>
          </a:p>
          <a:p>
            <a:pPr marL="514350" indent="-514350">
              <a:lnSpc>
                <a:spcPct val="110000"/>
              </a:lnSpc>
              <a:spcBef>
                <a:spcPts val="0"/>
              </a:spcBef>
              <a:spcAft>
                <a:spcPts val="1200"/>
              </a:spcAft>
              <a:buClr>
                <a:schemeClr val="accent2"/>
              </a:buClr>
              <a:buFont typeface="+mj-lt"/>
              <a:buAutoNum type="arabicPeriod"/>
              <a:defRPr/>
            </a:pPr>
            <a:endParaRPr lang="el-GR" sz="2800" b="1" dirty="0">
              <a:solidFill>
                <a:schemeClr val="accent2"/>
              </a:solidFill>
              <a:latin typeface="Calibri" panose="020F0502020204030204" pitchFamily="34" charset="0"/>
              <a:cs typeface="Calibri" panose="020F0502020204030204" pitchFamily="34" charset="0"/>
            </a:endParaRPr>
          </a:p>
          <a:p>
            <a:pPr marL="514350" indent="-514350">
              <a:lnSpc>
                <a:spcPct val="110000"/>
              </a:lnSpc>
              <a:spcBef>
                <a:spcPts val="0"/>
              </a:spcBef>
              <a:spcAft>
                <a:spcPts val="1200"/>
              </a:spcAft>
              <a:buClr>
                <a:schemeClr val="accent2"/>
              </a:buClr>
              <a:buFont typeface="+mj-lt"/>
              <a:buAutoNum type="arabicPeriod"/>
              <a:defRPr/>
            </a:pPr>
            <a:endParaRPr lang="el-GR" sz="2800" b="1" dirty="0">
              <a:solidFill>
                <a:schemeClr val="accent2"/>
              </a:solidFill>
              <a:latin typeface="Calibri" panose="020F0502020204030204" pitchFamily="34" charset="0"/>
              <a:cs typeface="Calibri" panose="020F0502020204030204" pitchFamily="34" charset="0"/>
            </a:endParaRPr>
          </a:p>
        </p:txBody>
      </p:sp>
      <p:sp>
        <p:nvSpPr>
          <p:cNvPr id="7" name="Rectangle 3">
            <a:extLst>
              <a:ext uri="{FF2B5EF4-FFF2-40B4-BE49-F238E27FC236}">
                <a16:creationId xmlns:a16="http://schemas.microsoft.com/office/drawing/2014/main" id="{2E02A275-CE16-4F43-B08F-CBCD2A32DE27}"/>
              </a:ext>
            </a:extLst>
          </p:cNvPr>
          <p:cNvSpPr>
            <a:spLocks noChangeArrowheads="1"/>
          </p:cNvSpPr>
          <p:nvPr/>
        </p:nvSpPr>
        <p:spPr bwMode="auto">
          <a:xfrm>
            <a:off x="479376" y="836712"/>
            <a:ext cx="11712624"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endParaRPr lang="en-GB" b="1" kern="0" dirty="0">
              <a:solidFill>
                <a:srgbClr val="008600"/>
              </a:solidFill>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2654262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0" y="1"/>
          <a:ext cx="12192000" cy="6856413"/>
        </p:xfrm>
        <a:graphic>
          <a:graphicData uri="http://schemas.openxmlformats.org/presentationml/2006/ole">
            <mc:AlternateContent xmlns:mc="http://schemas.openxmlformats.org/markup-compatibility/2006">
              <mc:Choice xmlns:v="urn:schemas-microsoft-com:vml" Requires="v">
                <p:oleObj spid="_x0000_s49181"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457200" indent="-457200" algn="just">
              <a:buFont typeface="+mj-lt"/>
              <a:buAutoNum type="arabicPeriod" startAt="3"/>
              <a:tabLst>
                <a:tab pos="288290" algn="l"/>
              </a:tabLst>
            </a:pPr>
            <a:endParaRPr lang="en-GB" sz="24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endParaRPr>
          </a:p>
          <a:p>
            <a:pPr marL="457200" indent="-457200" algn="just">
              <a:buFont typeface="+mj-lt"/>
              <a:buAutoNum type="arabicPeriod" startAt="2"/>
              <a:tabLst>
                <a:tab pos="288290" algn="l"/>
              </a:tabLst>
            </a:pPr>
            <a:endParaRPr lang="en-GB" sz="2400" dirty="0">
              <a:solidFill>
                <a:srgbClr val="2D2DB9"/>
              </a:solidFill>
              <a:latin typeface="Calibri" panose="020F0502020204030204" pitchFamily="34" charset="0"/>
              <a:ea typeface="Times New Roman" panose="02020603050405020304" pitchFamily="18" charset="0"/>
              <a:cs typeface="Calibri" panose="020F0502020204030204" pitchFamily="34" charset="0"/>
            </a:endParaRPr>
          </a:p>
          <a:p>
            <a:pPr marL="514350" indent="-514350" algn="just">
              <a:buFont typeface="+mj-lt"/>
              <a:buAutoNum type="arabicPeriod" startAt="2"/>
              <a:tabLst>
                <a:tab pos="288290" algn="l"/>
              </a:tabLst>
            </a:pPr>
            <a:r>
              <a:rPr lang="el-GR" sz="28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Η ΑνΑΔ έχει καθορίσει ως μέγιστο αριθμό θέσεων που θα μπορούσε να εγκριθεί σε κάθε πρόγραμμα κατάρτισης τον αριθμό 28</a:t>
            </a:r>
            <a:r>
              <a:rPr lang="el-GR" sz="2800" dirty="0">
                <a:solidFill>
                  <a:srgbClr val="2D2DB9"/>
                </a:solidFill>
                <a:latin typeface="Calibri" panose="020F0502020204030204" pitchFamily="34" charset="0"/>
                <a:ea typeface="Times New Roman" panose="02020603050405020304" pitchFamily="18" charset="0"/>
                <a:cs typeface="Calibri" panose="020F0502020204030204" pitchFamily="34" charset="0"/>
              </a:rPr>
              <a:t> </a:t>
            </a:r>
            <a:r>
              <a:rPr lang="el-GR" sz="28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και ως ελάχιστο αριθμό θέσεων τον αριθμό 6.</a:t>
            </a:r>
          </a:p>
          <a:p>
            <a:pPr marL="514350" indent="-514350" algn="just">
              <a:buFont typeface="+mj-lt"/>
              <a:buAutoNum type="arabicPeriod" startAt="2"/>
              <a:tabLst>
                <a:tab pos="288290" algn="l"/>
              </a:tabLst>
            </a:pPr>
            <a:endParaRPr lang="el-GR" sz="28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endParaRPr>
          </a:p>
          <a:p>
            <a:pPr marL="514350" indent="-514350" algn="just">
              <a:buFont typeface="+mj-lt"/>
              <a:buAutoNum type="arabicPeriod" startAt="2"/>
              <a:tabLst>
                <a:tab pos="288290" algn="l"/>
              </a:tabLst>
            </a:pPr>
            <a:r>
              <a:rPr lang="el-GR" sz="28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Δικαιούχοι για συμμετοχή στα προγράμματα είναι οι </a:t>
            </a:r>
            <a:r>
              <a:rPr lang="el-GR" sz="2800" dirty="0" err="1">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εργοδοτούμενοι</a:t>
            </a:r>
            <a:r>
              <a:rPr lang="el-GR" sz="28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 επιχειρήσεων/οργανισμών, οι οποίοι είναι δικαιούχοι επιχορήγησης και άνεργοι εγγεγραμμένοι στα γραφεία της Δημόσιας Υπηρεσίας Απασχόλησης (ΔΥΑ).</a:t>
            </a:r>
            <a:endParaRPr lang="en-GB" sz="28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endParaRPr>
          </a:p>
          <a:p>
            <a:pPr marL="457200" indent="-457200" algn="just">
              <a:buFont typeface="+mj-lt"/>
              <a:buAutoNum type="arabicPeriod" startAt="2"/>
              <a:tabLst>
                <a:tab pos="288290" algn="l"/>
              </a:tabLst>
            </a:pPr>
            <a:endParaRPr lang="en-GB" sz="24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endParaRPr>
          </a:p>
          <a:p>
            <a:pPr lvl="0" algn="just" defTabSz="287338" eaLnBrk="1" hangingPunct="1">
              <a:lnSpc>
                <a:spcPct val="90000"/>
              </a:lnSpc>
              <a:spcAft>
                <a:spcPts val="1200"/>
              </a:spcAft>
              <a:buClr>
                <a:schemeClr val="accent2"/>
              </a:buClr>
              <a:buFont typeface="+mj-lt"/>
              <a:buAutoNum type="arabicPeriod" startAt="2"/>
            </a:pPr>
            <a:endParaRPr lang="en-GB" sz="2400" b="1" dirty="0">
              <a:solidFill>
                <a:srgbClr val="2D2DB9"/>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6880B1-9F98-4979-B131-D90DE2358322}" type="slidenum">
              <a:rPr kumimoji="0" lang="en-GB" sz="14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8600"/>
              </a:solidFill>
              <a:effectLst/>
              <a:uLnTx/>
              <a:uFillTx/>
              <a:latin typeface="Calibri" panose="020F0502020204030204" pitchFamily="34" charset="0"/>
              <a:ea typeface="+mn-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479376" y="1772816"/>
            <a:ext cx="11521280"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Σημαντικές Επισημάνσεις (2)</a:t>
            </a:r>
            <a:endParaRPr kumimoji="0" lang="en-GB"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9" name="Rectangle 8">
            <a:extLst>
              <a:ext uri="{FF2B5EF4-FFF2-40B4-BE49-F238E27FC236}">
                <a16:creationId xmlns:a16="http://schemas.microsoft.com/office/drawing/2014/main" id="{3282B4DA-24EC-4934-973F-218ADB2F9936}"/>
              </a:ext>
            </a:extLst>
          </p:cNvPr>
          <p:cNvSpPr/>
          <p:nvPr/>
        </p:nvSpPr>
        <p:spPr>
          <a:xfrm>
            <a:off x="2104299" y="740226"/>
            <a:ext cx="7983403" cy="478272"/>
          </a:xfrm>
          <a:prstGeom prst="rect">
            <a:avLst/>
          </a:prstGeom>
          <a:noFill/>
        </p:spPr>
        <p:txBody>
          <a:bodyPr wrap="none" lIns="91440" tIns="45720" rIns="91440" bIns="45720">
            <a:spAutoFit/>
          </a:bodyPr>
          <a:lstStyle/>
          <a:p>
            <a:pPr marL="0" marR="0" lvl="0" indent="0" algn="ctr" defTabSz="914400" rtl="0" eaLnBrk="1" fontAlgn="base" latinLnBrk="0" hangingPunct="1">
              <a:lnSpc>
                <a:spcPct val="110000"/>
              </a:lnSpc>
              <a:spcBef>
                <a:spcPts val="0"/>
              </a:spcBef>
              <a:spcAft>
                <a:spcPts val="600"/>
              </a:spcAft>
              <a:buClr>
                <a:srgbClr val="3333CC"/>
              </a:buClr>
              <a:buSzTx/>
              <a:buFontTx/>
              <a:buNone/>
              <a:tabLst/>
              <a:defRPr/>
            </a:pPr>
            <a:r>
              <a:rPr kumimoji="0" lang="el-GR" b="1" i="0" u="none" strike="noStrike" kern="1200" cap="none" spc="0" normalizeH="0" baseline="0" noProof="0" dirty="0" err="1">
                <a:ln>
                  <a:noFill/>
                </a:ln>
                <a:solidFill>
                  <a:srgbClr val="009900"/>
                </a:solidFill>
                <a:effectLst/>
                <a:uLnTx/>
                <a:uFillTx/>
                <a:latin typeface="Calibri" panose="020F0502020204030204" pitchFamily="34" charset="0"/>
                <a:ea typeface="+mn-ea"/>
                <a:cs typeface="Calibri" panose="020F0502020204030204" pitchFamily="34" charset="0"/>
              </a:rPr>
              <a:t>Πολυεπιχειρησιακά</a:t>
            </a:r>
            <a:r>
              <a:rPr kumimoji="0" lang="el-GR"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 Προγράμματα Κατάρτισης </a:t>
            </a:r>
            <a:r>
              <a:rPr kumimoji="0" lang="en-GB"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 </a:t>
            </a:r>
            <a:r>
              <a:rPr kumimoji="0" lang="el-GR"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Συνήθη (12)</a:t>
            </a:r>
            <a:endParaRPr kumimoji="0" lang="el-GR" b="1" i="0" u="none" strike="noStrike" kern="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95577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0" y="1"/>
          <a:ext cx="12192000" cy="6856413"/>
        </p:xfrm>
        <a:graphic>
          <a:graphicData uri="http://schemas.openxmlformats.org/presentationml/2006/ole">
            <mc:AlternateContent xmlns:mc="http://schemas.openxmlformats.org/markup-compatibility/2006">
              <mc:Choice xmlns:v="urn:schemas-microsoft-com:vml" Requires="v">
                <p:oleObj spid="_x0000_s51228"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457200" indent="-457200" algn="just">
              <a:buFont typeface="+mj-lt"/>
              <a:buAutoNum type="arabicPeriod"/>
              <a:tabLst>
                <a:tab pos="288290" algn="l"/>
              </a:tabLst>
            </a:pPr>
            <a:endParaRPr lang="en-GB" sz="24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endParaRPr>
          </a:p>
          <a:p>
            <a:pPr marL="457200" indent="-457200" algn="just">
              <a:buFont typeface="+mj-lt"/>
              <a:buAutoNum type="arabicPeriod"/>
              <a:tabLst>
                <a:tab pos="288290" algn="l"/>
              </a:tabLst>
            </a:pPr>
            <a:endParaRPr lang="en-GB" sz="24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lgn="ctr">
              <a:buNone/>
              <a:tabLst>
                <a:tab pos="288290" algn="l"/>
              </a:tabLst>
            </a:pPr>
            <a:r>
              <a:rPr lang="en-GB" sz="5400" dirty="0">
                <a:solidFill>
                  <a:srgbClr val="2D2DB9"/>
                </a:solidFill>
                <a:latin typeface="Calibri" panose="020F0502020204030204" pitchFamily="34" charset="0"/>
                <a:ea typeface="Times New Roman" panose="02020603050405020304" pitchFamily="18" charset="0"/>
                <a:cs typeface="Calibri" panose="020F0502020204030204" pitchFamily="34" charset="0"/>
              </a:rPr>
              <a:t>3. </a:t>
            </a:r>
            <a:r>
              <a:rPr lang="el-GR" sz="5400" b="1" dirty="0" err="1">
                <a:solidFill>
                  <a:srgbClr val="2D2DB9"/>
                </a:solidFill>
                <a:latin typeface="Calibri" panose="020F0502020204030204" pitchFamily="34" charset="0"/>
                <a:ea typeface="Times New Roman" panose="02020603050405020304" pitchFamily="18" charset="0"/>
                <a:cs typeface="Calibri" panose="020F0502020204030204" pitchFamily="34" charset="0"/>
              </a:rPr>
              <a:t>Πολυεπιχειρησιακά</a:t>
            </a:r>
            <a:r>
              <a:rPr lang="el-GR" sz="5400" b="1" dirty="0">
                <a:solidFill>
                  <a:schemeClr val="accent2"/>
                </a:solidFill>
                <a:latin typeface="Calibri" panose="020F0502020204030204" pitchFamily="34" charset="0"/>
                <a:cs typeface="Calibri" panose="020F0502020204030204" pitchFamily="34" charset="0"/>
              </a:rPr>
              <a:t> Προγράμματα Κατάρτισης – Ζωτικής Σημασίας</a:t>
            </a:r>
            <a:endParaRPr lang="en-GB" sz="54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endParaRPr>
          </a:p>
          <a:p>
            <a:pPr lvl="0" algn="just" defTabSz="287338" eaLnBrk="1" hangingPunct="1">
              <a:lnSpc>
                <a:spcPct val="90000"/>
              </a:lnSpc>
              <a:spcAft>
                <a:spcPts val="1200"/>
              </a:spcAft>
              <a:buClr>
                <a:schemeClr val="accent2"/>
              </a:buClr>
              <a:buFont typeface="+mj-lt"/>
              <a:buAutoNum type="arabicPeriod"/>
            </a:pPr>
            <a:endParaRPr lang="en-GB" sz="2400" b="1" dirty="0">
              <a:solidFill>
                <a:srgbClr val="2D2DB9"/>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6880B1-9F98-4979-B131-D90DE2358322}" type="slidenum">
              <a:rPr kumimoji="0" lang="en-GB" sz="14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8600"/>
              </a:solidFill>
              <a:effectLst/>
              <a:uLnTx/>
              <a:uFillTx/>
              <a:latin typeface="Calibri" panose="020F0502020204030204" pitchFamily="34" charset="0"/>
              <a:ea typeface="+mn-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335360" y="773088"/>
            <a:ext cx="11521280"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434488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extLst>
              <p:ext uri="{D42A27DB-BD31-4B8C-83A1-F6EECF244321}">
                <p14:modId xmlns:p14="http://schemas.microsoft.com/office/powerpoint/2010/main" val="455159171"/>
              </p:ext>
            </p:extLst>
          </p:nvPr>
        </p:nvGraphicFramePr>
        <p:xfrm>
          <a:off x="0" y="0"/>
          <a:ext cx="12192000" cy="6856413"/>
        </p:xfrm>
        <a:graphic>
          <a:graphicData uri="http://schemas.openxmlformats.org/presentationml/2006/ole">
            <mc:AlternateContent xmlns:mc="http://schemas.openxmlformats.org/markup-compatibility/2006">
              <mc:Choice xmlns:v="urn:schemas-microsoft-com:vml" Requires="v">
                <p:oleObj spid="_x0000_s50204"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0" lvl="0" indent="0" algn="just" defTabSz="287338" eaLnBrk="1" hangingPunct="1">
              <a:lnSpc>
                <a:spcPct val="90000"/>
              </a:lnSpc>
              <a:spcAft>
                <a:spcPts val="1200"/>
              </a:spcAft>
              <a:buClr>
                <a:schemeClr val="accent2"/>
              </a:buClr>
              <a:buNone/>
            </a:pPr>
            <a:endParaRPr lang="el-GR" sz="2400" dirty="0">
              <a:solidFill>
                <a:srgbClr val="2D2DB9"/>
              </a:solidFill>
              <a:latin typeface="Calibri" panose="020F0502020204030204" pitchFamily="34" charset="0"/>
              <a:cs typeface="Calibri" panose="020F0502020204030204" pitchFamily="34" charset="0"/>
            </a:endParaRPr>
          </a:p>
          <a:p>
            <a:pPr marL="0" lvl="0" indent="0" algn="just" defTabSz="287338" eaLnBrk="1" hangingPunct="1">
              <a:lnSpc>
                <a:spcPct val="90000"/>
              </a:lnSpc>
              <a:spcAft>
                <a:spcPts val="1200"/>
              </a:spcAft>
              <a:buClr>
                <a:schemeClr val="accent2"/>
              </a:buClr>
              <a:buNone/>
            </a:pPr>
            <a:r>
              <a:rPr lang="el-GR" sz="2400" b="1" dirty="0">
                <a:solidFill>
                  <a:srgbClr val="FF0000"/>
                </a:solidFill>
                <a:latin typeface="Calibri" panose="020F0502020204030204" pitchFamily="34" charset="0"/>
                <a:cs typeface="Calibri" panose="020F0502020204030204" pitchFamily="34" charset="0"/>
              </a:rPr>
              <a:t>Στόχος</a:t>
            </a:r>
            <a:r>
              <a:rPr lang="el-GR" sz="2400" dirty="0">
                <a:solidFill>
                  <a:srgbClr val="2D2DB9"/>
                </a:solidFill>
                <a:latin typeface="Calibri" panose="020F0502020204030204" pitchFamily="34" charset="0"/>
                <a:cs typeface="Calibri" panose="020F0502020204030204" pitchFamily="34" charset="0"/>
              </a:rPr>
              <a:t>: η ικανοποίηση εξειδικευμένων αναγκών της οικονομίας για άρτια καταρτισμένο διευθυντικό και άλλο εξειδικευμένο προσωπικό σε σημαντικές θέσεις μέσω της ενεργοποίησης και της σωστής αξιοποίησης των δυνατοτήτων και εμπειρίας των ΚΕΚ. </a:t>
            </a:r>
          </a:p>
          <a:p>
            <a:pPr marL="0" lvl="0" indent="0" algn="just" defTabSz="287338" eaLnBrk="1" hangingPunct="1">
              <a:lnSpc>
                <a:spcPct val="90000"/>
              </a:lnSpc>
              <a:spcAft>
                <a:spcPts val="1200"/>
              </a:spcAft>
              <a:buClr>
                <a:schemeClr val="accent2"/>
              </a:buClr>
              <a:buNone/>
            </a:pPr>
            <a:r>
              <a:rPr lang="el-GR" sz="2400" b="1" dirty="0">
                <a:solidFill>
                  <a:srgbClr val="FF0000"/>
                </a:solidFill>
                <a:latin typeface="Calibri" panose="020F0502020204030204" pitchFamily="34" charset="0"/>
                <a:cs typeface="Calibri" panose="020F0502020204030204" pitchFamily="34" charset="0"/>
              </a:rPr>
              <a:t>Θεματολογία</a:t>
            </a:r>
            <a:r>
              <a:rPr lang="el-GR" sz="2400" dirty="0">
                <a:solidFill>
                  <a:srgbClr val="2D2DB9"/>
                </a:solidFill>
                <a:latin typeface="Calibri" panose="020F0502020204030204" pitchFamily="34" charset="0"/>
                <a:cs typeface="Calibri" panose="020F0502020204030204" pitchFamily="34" charset="0"/>
              </a:rPr>
              <a:t>: θέματα που δεν καλύπτονται επαρκώς από άλλα προγράμματα κατάρτισης και αφορούν σε ιδιαίτερα σημαντικές πτυχές της ανάπτυξης επιχειρήσεων/οργανισμών τόσο τομεακά όσο και </a:t>
            </a:r>
            <a:r>
              <a:rPr lang="el-GR" sz="2400" dirty="0" err="1">
                <a:solidFill>
                  <a:srgbClr val="2D2DB9"/>
                </a:solidFill>
                <a:latin typeface="Calibri" panose="020F0502020204030204" pitchFamily="34" charset="0"/>
                <a:cs typeface="Calibri" panose="020F0502020204030204" pitchFamily="34" charset="0"/>
              </a:rPr>
              <a:t>διατομεακά</a:t>
            </a:r>
            <a:r>
              <a:rPr lang="el-GR" sz="2400" dirty="0">
                <a:solidFill>
                  <a:srgbClr val="2D2DB9"/>
                </a:solidFill>
                <a:latin typeface="Calibri" panose="020F0502020204030204" pitchFamily="34" charset="0"/>
                <a:cs typeface="Calibri" panose="020F0502020204030204" pitchFamily="34" charset="0"/>
              </a:rPr>
              <a:t>, όπως τεχνολογική αναβάθμιση, αναδιάρθρωση και αύξηση της παραγωγικότητας, ανάπτυξη της επιχειρηματικότητας και της διεύθυνσης των επιχειρήσεων/οργανισμών, προώθηση εξειδικευμένων τομέων/κλάδων της οικονομίας και άλλα θέματα καθοριστικής σημασίας.</a:t>
            </a:r>
            <a:endParaRPr lang="en-GB" sz="2400" dirty="0">
              <a:solidFill>
                <a:srgbClr val="2D2DB9"/>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6880B1-9F98-4979-B131-D90DE2358322}" type="slidenum">
              <a:rPr kumimoji="0" lang="en-GB" sz="14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8600"/>
              </a:solidFill>
              <a:effectLst/>
              <a:uLnTx/>
              <a:uFillTx/>
              <a:latin typeface="Calibri" panose="020F0502020204030204" pitchFamily="34" charset="0"/>
              <a:ea typeface="+mn-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335360" y="773088"/>
            <a:ext cx="11521280"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p:txBody>
      </p:sp>
      <p:sp>
        <p:nvSpPr>
          <p:cNvPr id="4" name="Rectangle 3">
            <a:extLst>
              <a:ext uri="{FF2B5EF4-FFF2-40B4-BE49-F238E27FC236}">
                <a16:creationId xmlns:a16="http://schemas.microsoft.com/office/drawing/2014/main" id="{F03B4A6A-7CB7-4A83-9383-42F2AFEA5D62}"/>
              </a:ext>
            </a:extLst>
          </p:cNvPr>
          <p:cNvSpPr/>
          <p:nvPr/>
        </p:nvSpPr>
        <p:spPr>
          <a:xfrm>
            <a:off x="1488009" y="909867"/>
            <a:ext cx="9215985" cy="461665"/>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20000"/>
              </a:spcBef>
              <a:spcAft>
                <a:spcPct val="0"/>
              </a:spcAft>
              <a:buClrTx/>
              <a:buSzTx/>
              <a:buFontTx/>
              <a:buNone/>
              <a:tabLst>
                <a:tab pos="288290" algn="l"/>
              </a:tabLst>
              <a:defRPr/>
            </a:pPr>
            <a:r>
              <a:rPr lang="el-GR" b="1" kern="0" dirty="0" err="1">
                <a:solidFill>
                  <a:srgbClr val="009900"/>
                </a:solidFill>
                <a:latin typeface="Calibri" panose="020F0502020204030204" pitchFamily="34" charset="0"/>
                <a:cs typeface="Calibri" panose="020F0502020204030204" pitchFamily="34" charset="0"/>
              </a:rPr>
              <a:t>Πολυεπιχειρησιακά</a:t>
            </a:r>
            <a:r>
              <a:rPr lang="el-GR" b="1" kern="0" dirty="0">
                <a:solidFill>
                  <a:srgbClr val="009900"/>
                </a:solidFill>
                <a:latin typeface="Calibri" panose="020F0502020204030204" pitchFamily="34" charset="0"/>
                <a:cs typeface="Calibri" panose="020F0502020204030204" pitchFamily="34" charset="0"/>
              </a:rPr>
              <a:t> </a:t>
            </a:r>
            <a:r>
              <a:rPr kumimoji="0" lang="el-GR" b="1" i="0" u="none" strike="noStrike" kern="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Προγράμματα Κατάρτισης – Ζωτικής Σημασίας (1)</a:t>
            </a:r>
            <a:endParaRPr kumimoji="0" lang="en-GB" b="0" i="0" u="none" strike="noStrike" kern="0" cap="none" spc="0" normalizeH="0" baseline="0" noProof="0" dirty="0">
              <a:ln>
                <a:noFill/>
              </a:ln>
              <a:solidFill>
                <a:srgbClr val="0099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150178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0" y="1"/>
          <a:ext cx="12192000" cy="6856413"/>
        </p:xfrm>
        <a:graphic>
          <a:graphicData uri="http://schemas.openxmlformats.org/presentationml/2006/ole">
            <mc:AlternateContent xmlns:mc="http://schemas.openxmlformats.org/markup-compatibility/2006">
              <mc:Choice xmlns:v="urn:schemas-microsoft-com:vml" Requires="v">
                <p:oleObj spid="_x0000_s54299"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0" lvl="0" indent="0" algn="ctr" defTabSz="287338" eaLnBrk="1" hangingPunct="1">
              <a:lnSpc>
                <a:spcPct val="90000"/>
              </a:lnSpc>
              <a:spcAft>
                <a:spcPts val="1200"/>
              </a:spcAft>
              <a:buClr>
                <a:schemeClr val="accent2"/>
              </a:buClr>
              <a:buNone/>
            </a:pPr>
            <a:endParaRPr lang="el-GR" sz="3600" dirty="0">
              <a:solidFill>
                <a:srgbClr val="2D2DB9"/>
              </a:solidFill>
              <a:latin typeface="Calibri" panose="020F0502020204030204" pitchFamily="34" charset="0"/>
              <a:cs typeface="Calibri" panose="020F0502020204030204" pitchFamily="34" charset="0"/>
            </a:endParaRPr>
          </a:p>
          <a:p>
            <a:pPr marL="0" lvl="0" indent="0" defTabSz="287338" eaLnBrk="1" hangingPunct="1">
              <a:lnSpc>
                <a:spcPct val="90000"/>
              </a:lnSpc>
              <a:spcAft>
                <a:spcPts val="1200"/>
              </a:spcAft>
              <a:buClr>
                <a:schemeClr val="accent2"/>
              </a:buClr>
              <a:buNone/>
            </a:pPr>
            <a:r>
              <a:rPr lang="el-GR" sz="3600" dirty="0">
                <a:solidFill>
                  <a:srgbClr val="2D2DB9"/>
                </a:solidFill>
                <a:latin typeface="Calibri" panose="020F0502020204030204" pitchFamily="34" charset="0"/>
                <a:cs typeface="Calibri" panose="020F0502020204030204" pitchFamily="34" charset="0"/>
              </a:rPr>
              <a:t>Στάδια:</a:t>
            </a:r>
            <a:r>
              <a:rPr lang="el-GR" sz="3600" dirty="0">
                <a:latin typeface="Calibri" panose="020F0502020204030204" pitchFamily="34" charset="0"/>
                <a:cs typeface="Calibri" panose="020F0502020204030204" pitchFamily="34" charset="0"/>
              </a:rPr>
              <a:t> </a:t>
            </a:r>
          </a:p>
          <a:p>
            <a:pPr marL="514350" lvl="0" indent="-514350" defTabSz="287338" eaLnBrk="1" hangingPunct="1">
              <a:lnSpc>
                <a:spcPct val="90000"/>
              </a:lnSpc>
              <a:spcAft>
                <a:spcPts val="1200"/>
              </a:spcAft>
              <a:buClr>
                <a:schemeClr val="accent2"/>
              </a:buClr>
              <a:buFont typeface="+mj-lt"/>
              <a:buAutoNum type="arabicPeriod"/>
            </a:pPr>
            <a:r>
              <a:rPr lang="el-GR" sz="3600" dirty="0">
                <a:solidFill>
                  <a:srgbClr val="2D2DB9"/>
                </a:solidFill>
                <a:latin typeface="Calibri" panose="020F0502020204030204" pitchFamily="34" charset="0"/>
                <a:cs typeface="Calibri" panose="020F0502020204030204" pitchFamily="34" charset="0"/>
              </a:rPr>
              <a:t>Υποβολή αίτησης για έγκριση προγραμμάτων κατάρτισης</a:t>
            </a:r>
            <a:endParaRPr lang="en-GB" sz="3600" dirty="0">
              <a:solidFill>
                <a:srgbClr val="2D2DB9"/>
              </a:solidFill>
              <a:latin typeface="Calibri" panose="020F0502020204030204" pitchFamily="34" charset="0"/>
              <a:cs typeface="Calibri" panose="020F0502020204030204" pitchFamily="34" charset="0"/>
            </a:endParaRPr>
          </a:p>
          <a:p>
            <a:pPr marL="514350" lvl="0" indent="-514350" defTabSz="287338" eaLnBrk="1" hangingPunct="1">
              <a:lnSpc>
                <a:spcPct val="90000"/>
              </a:lnSpc>
              <a:spcAft>
                <a:spcPts val="1200"/>
              </a:spcAft>
              <a:buClr>
                <a:schemeClr val="accent2"/>
              </a:buClr>
              <a:buFont typeface="+mj-lt"/>
              <a:buAutoNum type="arabicPeriod"/>
            </a:pPr>
            <a:r>
              <a:rPr lang="el-GR" sz="3600" dirty="0">
                <a:solidFill>
                  <a:srgbClr val="2D2DB9"/>
                </a:solidFill>
                <a:latin typeface="Calibri" panose="020F0502020204030204" pitchFamily="34" charset="0"/>
                <a:cs typeface="Calibri" panose="020F0502020204030204" pitchFamily="34" charset="0"/>
              </a:rPr>
              <a:t>Υλοποίηση </a:t>
            </a:r>
            <a:r>
              <a:rPr lang="el-GR" sz="3600" dirty="0" err="1">
                <a:solidFill>
                  <a:srgbClr val="2D2DB9"/>
                </a:solidFill>
                <a:latin typeface="Calibri" panose="020F0502020204030204" pitchFamily="34" charset="0"/>
                <a:cs typeface="Calibri" panose="020F0502020204030204" pitchFamily="34" charset="0"/>
              </a:rPr>
              <a:t>εγκριθέντων</a:t>
            </a:r>
            <a:r>
              <a:rPr lang="el-GR" sz="3600" dirty="0">
                <a:solidFill>
                  <a:srgbClr val="2D2DB9"/>
                </a:solidFill>
                <a:latin typeface="Calibri" panose="020F0502020204030204" pitchFamily="34" charset="0"/>
                <a:cs typeface="Calibri" panose="020F0502020204030204" pitchFamily="34" charset="0"/>
              </a:rPr>
              <a:t> προγραμμάτων</a:t>
            </a:r>
            <a:endParaRPr lang="en-GB" sz="3600" dirty="0">
              <a:solidFill>
                <a:srgbClr val="2D2DB9"/>
              </a:solidFill>
              <a:latin typeface="Calibri" panose="020F0502020204030204" pitchFamily="34" charset="0"/>
              <a:cs typeface="Calibri" panose="020F0502020204030204" pitchFamily="34" charset="0"/>
            </a:endParaRPr>
          </a:p>
          <a:p>
            <a:pPr marL="514350" lvl="0" indent="-514350" defTabSz="287338" eaLnBrk="1" hangingPunct="1">
              <a:lnSpc>
                <a:spcPct val="90000"/>
              </a:lnSpc>
              <a:spcAft>
                <a:spcPts val="1200"/>
              </a:spcAft>
              <a:buClr>
                <a:schemeClr val="accent2"/>
              </a:buClr>
              <a:buFont typeface="+mj-lt"/>
              <a:buAutoNum type="arabicPeriod"/>
            </a:pPr>
            <a:r>
              <a:rPr lang="el-GR" sz="3600" dirty="0">
                <a:solidFill>
                  <a:srgbClr val="2D2DB9"/>
                </a:solidFill>
                <a:latin typeface="Calibri" panose="020F0502020204030204" pitchFamily="34" charset="0"/>
                <a:cs typeface="Calibri" panose="020F0502020204030204" pitchFamily="34" charset="0"/>
              </a:rPr>
              <a:t>Καταβολή του χορηγήματος.</a:t>
            </a:r>
            <a:endParaRPr lang="en-GB" sz="3600" b="1" dirty="0">
              <a:solidFill>
                <a:srgbClr val="2D2DB9"/>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6880B1-9F98-4979-B131-D90DE2358322}" type="slidenum">
              <a:rPr kumimoji="0" lang="en-GB" sz="14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8600"/>
              </a:solidFill>
              <a:effectLst/>
              <a:uLnTx/>
              <a:uFillTx/>
              <a:latin typeface="Calibri" panose="020F0502020204030204" pitchFamily="34" charset="0"/>
              <a:ea typeface="+mn-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575048" y="1628800"/>
            <a:ext cx="11521280"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Διαδικασία λειτουργίας του Σχεδίου </a:t>
            </a:r>
            <a:endParaRPr kumimoji="0" lang="en-GB" sz="24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59CD2629-7E5D-4D99-B24D-B49BC8B8597C}"/>
              </a:ext>
            </a:extLst>
          </p:cNvPr>
          <p:cNvSpPr/>
          <p:nvPr/>
        </p:nvSpPr>
        <p:spPr>
          <a:xfrm>
            <a:off x="1488009" y="909867"/>
            <a:ext cx="9215985" cy="461665"/>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20000"/>
              </a:spcBef>
              <a:spcAft>
                <a:spcPct val="0"/>
              </a:spcAft>
              <a:buClrTx/>
              <a:buSzTx/>
              <a:buFontTx/>
              <a:buNone/>
              <a:tabLst>
                <a:tab pos="288290" algn="l"/>
              </a:tabLst>
              <a:defRPr/>
            </a:pPr>
            <a:r>
              <a:rPr lang="el-GR" b="1" kern="0" dirty="0" err="1">
                <a:solidFill>
                  <a:srgbClr val="009900"/>
                </a:solidFill>
                <a:latin typeface="Calibri" panose="020F0502020204030204" pitchFamily="34" charset="0"/>
                <a:cs typeface="Calibri" panose="020F0502020204030204" pitchFamily="34" charset="0"/>
              </a:rPr>
              <a:t>Πολυεπιχειρησιακά</a:t>
            </a:r>
            <a:r>
              <a:rPr lang="el-GR" b="1" kern="0" dirty="0">
                <a:solidFill>
                  <a:srgbClr val="009900"/>
                </a:solidFill>
                <a:latin typeface="Calibri" panose="020F0502020204030204" pitchFamily="34" charset="0"/>
                <a:cs typeface="Calibri" panose="020F0502020204030204" pitchFamily="34" charset="0"/>
              </a:rPr>
              <a:t> </a:t>
            </a:r>
            <a:r>
              <a:rPr kumimoji="0" lang="el-GR" b="1" i="0" u="none" strike="noStrike" kern="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Προγράμματα Κατάρτισης – Ζωτικής Σημασίας (2)</a:t>
            </a:r>
            <a:endParaRPr kumimoji="0" lang="en-GB" b="0" i="0" u="none" strike="noStrike" kern="0" cap="none" spc="0" normalizeH="0" baseline="0" noProof="0" dirty="0">
              <a:ln>
                <a:noFill/>
              </a:ln>
              <a:solidFill>
                <a:srgbClr val="0099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842723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0" y="1"/>
          <a:ext cx="12192000" cy="6856413"/>
        </p:xfrm>
        <a:graphic>
          <a:graphicData uri="http://schemas.openxmlformats.org/presentationml/2006/ole">
            <mc:AlternateContent xmlns:mc="http://schemas.openxmlformats.org/markup-compatibility/2006">
              <mc:Choice xmlns:v="urn:schemas-microsoft-com:vml" Requires="v">
                <p:oleObj spid="_x0000_s55323"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0" lvl="0" indent="0" algn="just" defTabSz="287338" eaLnBrk="1" hangingPunct="1">
              <a:lnSpc>
                <a:spcPct val="90000"/>
              </a:lnSpc>
              <a:spcAft>
                <a:spcPts val="1200"/>
              </a:spcAft>
              <a:buClr>
                <a:schemeClr val="accent2"/>
              </a:buClr>
              <a:buNone/>
            </a:pPr>
            <a:r>
              <a:rPr lang="el-GR" sz="2800" b="1" dirty="0">
                <a:solidFill>
                  <a:srgbClr val="FF0000"/>
                </a:solidFill>
                <a:latin typeface="Calibri" panose="020F0502020204030204" pitchFamily="34" charset="0"/>
                <a:cs typeface="Calibri" panose="020F0502020204030204" pitchFamily="34" charset="0"/>
              </a:rPr>
              <a:t>Πρώτο  Στάδιο – Υποβολή Αίτησης</a:t>
            </a:r>
          </a:p>
          <a:p>
            <a:pPr marL="0" lvl="0" indent="0" algn="just" defTabSz="287338" eaLnBrk="1" hangingPunct="1">
              <a:lnSpc>
                <a:spcPct val="90000"/>
              </a:lnSpc>
              <a:spcAft>
                <a:spcPts val="1200"/>
              </a:spcAft>
              <a:buClr>
                <a:schemeClr val="accent2"/>
              </a:buClr>
              <a:buNone/>
            </a:pPr>
            <a:r>
              <a:rPr lang="el-GR" sz="2400" dirty="0">
                <a:solidFill>
                  <a:srgbClr val="2D2DB9"/>
                </a:solidFill>
                <a:latin typeface="Calibri" panose="020F0502020204030204" pitchFamily="34" charset="0"/>
                <a:cs typeface="Calibri" panose="020F0502020204030204" pitchFamily="34" charset="0"/>
              </a:rPr>
              <a:t>Η ΑνΑΔ δέχεται αιτήσεις για έγκριση εφαρμογής </a:t>
            </a:r>
            <a:r>
              <a:rPr lang="el-GR" sz="2400" dirty="0" err="1">
                <a:solidFill>
                  <a:srgbClr val="2D2DB9"/>
                </a:solidFill>
                <a:latin typeface="Calibri" panose="020F0502020204030204" pitchFamily="34" charset="0"/>
                <a:cs typeface="Calibri" panose="020F0502020204030204" pitchFamily="34" charset="0"/>
              </a:rPr>
              <a:t>Πολυεπιχειρησιακών</a:t>
            </a:r>
            <a:r>
              <a:rPr lang="el-GR" sz="2400" dirty="0">
                <a:solidFill>
                  <a:srgbClr val="2D2DB9"/>
                </a:solidFill>
                <a:latin typeface="Calibri" panose="020F0502020204030204" pitchFamily="34" charset="0"/>
                <a:cs typeface="Calibri" panose="020F0502020204030204" pitchFamily="34" charset="0"/>
              </a:rPr>
              <a:t> Προγραμμάτων Κατάρτισης – Ζωτικής Σημασίας δύο (2) φορές τον χρόνο. Η περίοδος εφαρμογής προγραμμάτων χωρίζεται σε δύο εξάμηνα, Ιανουάριο - Ιούνιο και Ιούλιο - Δεκέμβριο. </a:t>
            </a:r>
            <a:endParaRPr lang="en-GB" sz="2400" b="1" dirty="0">
              <a:solidFill>
                <a:srgbClr val="2D2DB9"/>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6880B1-9F98-4979-B131-D90DE2358322}" type="slidenum">
              <a:rPr kumimoji="0" lang="en-GB" sz="14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8600"/>
              </a:solidFill>
              <a:effectLst/>
              <a:uLnTx/>
              <a:uFillTx/>
              <a:latin typeface="Calibri" panose="020F0502020204030204" pitchFamily="34" charset="0"/>
              <a:ea typeface="+mn-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335360" y="773088"/>
            <a:ext cx="11521280"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p:txBody>
      </p:sp>
      <p:graphicFrame>
        <p:nvGraphicFramePr>
          <p:cNvPr id="4" name="Table 3">
            <a:extLst>
              <a:ext uri="{FF2B5EF4-FFF2-40B4-BE49-F238E27FC236}">
                <a16:creationId xmlns:a16="http://schemas.microsoft.com/office/drawing/2014/main" id="{223E6AFE-FF0F-4A53-8461-305E226F7A14}"/>
              </a:ext>
            </a:extLst>
          </p:cNvPr>
          <p:cNvGraphicFramePr>
            <a:graphicFrameLocks noGrp="1"/>
          </p:cNvGraphicFramePr>
          <p:nvPr>
            <p:extLst>
              <p:ext uri="{D42A27DB-BD31-4B8C-83A1-F6EECF244321}">
                <p14:modId xmlns:p14="http://schemas.microsoft.com/office/powerpoint/2010/main" val="4221082847"/>
              </p:ext>
            </p:extLst>
          </p:nvPr>
        </p:nvGraphicFramePr>
        <p:xfrm>
          <a:off x="1271464" y="3603145"/>
          <a:ext cx="9361040" cy="2419653"/>
        </p:xfrm>
        <a:graphic>
          <a:graphicData uri="http://schemas.openxmlformats.org/drawingml/2006/table">
            <a:tbl>
              <a:tblPr/>
              <a:tblGrid>
                <a:gridCol w="5000734">
                  <a:extLst>
                    <a:ext uri="{9D8B030D-6E8A-4147-A177-3AD203B41FA5}">
                      <a16:colId xmlns:a16="http://schemas.microsoft.com/office/drawing/2014/main" val="2717985453"/>
                    </a:ext>
                  </a:extLst>
                </a:gridCol>
                <a:gridCol w="4360306">
                  <a:extLst>
                    <a:ext uri="{9D8B030D-6E8A-4147-A177-3AD203B41FA5}">
                      <a16:colId xmlns:a16="http://schemas.microsoft.com/office/drawing/2014/main" val="1044161569"/>
                    </a:ext>
                  </a:extLst>
                </a:gridCol>
              </a:tblGrid>
              <a:tr h="949154">
                <a:tc>
                  <a:txBody>
                    <a:bodyPr/>
                    <a:lstStyle/>
                    <a:p>
                      <a:pPr algn="ctr">
                        <a:lnSpc>
                          <a:spcPct val="100000"/>
                        </a:lnSpc>
                        <a:spcBef>
                          <a:spcPts val="400"/>
                        </a:spcBef>
                        <a:spcAft>
                          <a:spcPts val="400"/>
                        </a:spcAft>
                      </a:pPr>
                      <a:r>
                        <a:rPr lang="el-GR" sz="2400" b="1" dirty="0">
                          <a:effectLst/>
                          <a:latin typeface="Calibri" panose="020F0502020204030204" pitchFamily="34" charset="0"/>
                          <a:cs typeface="Calibri" panose="020F0502020204030204" pitchFamily="34" charset="0"/>
                        </a:rPr>
                        <a:t>Τελευταία ημέρα πα</a:t>
                      </a:r>
                      <a:r>
                        <a:rPr lang="el-GR" sz="2400" b="1" dirty="0">
                          <a:solidFill>
                            <a:srgbClr val="000000"/>
                          </a:solidFill>
                          <a:effectLst/>
                          <a:latin typeface="Calibri" panose="020F0502020204030204" pitchFamily="34" charset="0"/>
                          <a:cs typeface="Calibri" panose="020F0502020204030204" pitchFamily="34" charset="0"/>
                        </a:rPr>
                        <a:t>ραλαβής αιτήσεων</a:t>
                      </a:r>
                      <a:endParaRPr lang="en-GB" sz="2400" b="1" dirty="0">
                        <a:effectLst/>
                        <a:latin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spcBef>
                          <a:spcPts val="400"/>
                        </a:spcBef>
                        <a:spcAft>
                          <a:spcPts val="400"/>
                        </a:spcAft>
                      </a:pPr>
                      <a:r>
                        <a:rPr lang="el-GR"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Περίοδος προγραμματισμού</a:t>
                      </a:r>
                      <a:endParaRPr lang="en-GB"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429916889"/>
                  </a:ext>
                </a:extLst>
              </a:tr>
              <a:tr h="823097">
                <a:tc>
                  <a:txBody>
                    <a:bodyPr/>
                    <a:lstStyle/>
                    <a:p>
                      <a:pPr>
                        <a:spcBef>
                          <a:spcPts val="400"/>
                        </a:spcBef>
                        <a:spcAft>
                          <a:spcPts val="400"/>
                        </a:spcAft>
                      </a:pPr>
                      <a:r>
                        <a:rPr lang="el-GR" sz="2400" dirty="0">
                          <a:effectLst/>
                          <a:latin typeface="Calibri" panose="020F0502020204030204" pitchFamily="34" charset="0"/>
                          <a:ea typeface="Times New Roman" panose="02020603050405020304" pitchFamily="18" charset="0"/>
                          <a:cs typeface="Calibri" panose="020F0502020204030204" pitchFamily="34" charset="0"/>
                        </a:rPr>
                        <a:t>15 Οκτωβρίου προηγούμενου έτους</a:t>
                      </a:r>
                      <a:endParaRPr lang="en-GB"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spcBef>
                          <a:spcPts val="400"/>
                        </a:spcBef>
                        <a:spcAft>
                          <a:spcPts val="400"/>
                        </a:spcAft>
                      </a:pPr>
                      <a:r>
                        <a:rPr lang="el-GR" sz="2400" dirty="0">
                          <a:effectLst/>
                          <a:latin typeface="Calibri" panose="020F0502020204030204" pitchFamily="34" charset="0"/>
                          <a:ea typeface="Times New Roman" panose="02020603050405020304" pitchFamily="18" charset="0"/>
                          <a:cs typeface="Calibri" panose="020F0502020204030204" pitchFamily="34" charset="0"/>
                        </a:rPr>
                        <a:t>Α΄ Εξάμηνο (Ιανουάριος - Ιούνιος)</a:t>
                      </a:r>
                      <a:endParaRPr lang="en-GB"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902026720"/>
                  </a:ext>
                </a:extLst>
              </a:tr>
              <a:tr h="647402">
                <a:tc>
                  <a:txBody>
                    <a:bodyPr/>
                    <a:lstStyle/>
                    <a:p>
                      <a:pPr>
                        <a:spcBef>
                          <a:spcPts val="400"/>
                        </a:spcBef>
                        <a:spcAft>
                          <a:spcPts val="400"/>
                        </a:spcAft>
                      </a:pPr>
                      <a:r>
                        <a:rPr lang="el-GR" sz="2400">
                          <a:effectLst/>
                          <a:latin typeface="Calibri" panose="020F0502020204030204" pitchFamily="34" charset="0"/>
                          <a:ea typeface="Times New Roman" panose="02020603050405020304" pitchFamily="18" charset="0"/>
                          <a:cs typeface="Calibri" panose="020F0502020204030204" pitchFamily="34" charset="0"/>
                        </a:rPr>
                        <a:t>15 Απριλίου ιδίου έτους</a:t>
                      </a:r>
                      <a:endParaRPr lang="en-GB"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a:lnSpc>
                          <a:spcPct val="150000"/>
                        </a:lnSpc>
                        <a:spcBef>
                          <a:spcPts val="400"/>
                        </a:spcBef>
                        <a:spcAft>
                          <a:spcPts val="400"/>
                        </a:spcAft>
                      </a:pPr>
                      <a:r>
                        <a:rPr lang="el-GR" sz="2400" b="0" dirty="0">
                          <a:effectLst/>
                          <a:latin typeface="Calibri" panose="020F0502020204030204" pitchFamily="34" charset="0"/>
                          <a:ea typeface="Times New Roman" panose="02020603050405020304" pitchFamily="18" charset="0"/>
                          <a:cs typeface="Calibri" panose="020F0502020204030204" pitchFamily="34" charset="0"/>
                        </a:rPr>
                        <a:t>Β΄ Εξάμηνο (Ιούλιος - Δεκέμβριος)</a:t>
                      </a:r>
                      <a:endParaRPr lang="en-GB" sz="2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623804610"/>
                  </a:ext>
                </a:extLst>
              </a:tr>
            </a:tbl>
          </a:graphicData>
        </a:graphic>
      </p:graphicFrame>
      <p:sp>
        <p:nvSpPr>
          <p:cNvPr id="8" name="Rectangle 7">
            <a:extLst>
              <a:ext uri="{FF2B5EF4-FFF2-40B4-BE49-F238E27FC236}">
                <a16:creationId xmlns:a16="http://schemas.microsoft.com/office/drawing/2014/main" id="{F66B29A8-F783-4640-8E56-09C6CF871E12}"/>
              </a:ext>
            </a:extLst>
          </p:cNvPr>
          <p:cNvSpPr/>
          <p:nvPr/>
        </p:nvSpPr>
        <p:spPr>
          <a:xfrm>
            <a:off x="1488009" y="909867"/>
            <a:ext cx="9215985" cy="461665"/>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20000"/>
              </a:spcBef>
              <a:spcAft>
                <a:spcPct val="0"/>
              </a:spcAft>
              <a:buClrTx/>
              <a:buSzTx/>
              <a:buFontTx/>
              <a:buNone/>
              <a:tabLst>
                <a:tab pos="288290" algn="l"/>
              </a:tabLst>
              <a:defRPr/>
            </a:pPr>
            <a:r>
              <a:rPr lang="el-GR" b="1" kern="0" dirty="0" err="1">
                <a:solidFill>
                  <a:srgbClr val="009900"/>
                </a:solidFill>
                <a:latin typeface="Calibri" panose="020F0502020204030204" pitchFamily="34" charset="0"/>
                <a:cs typeface="Calibri" panose="020F0502020204030204" pitchFamily="34" charset="0"/>
              </a:rPr>
              <a:t>Πολυεπιχειρησιακά</a:t>
            </a:r>
            <a:r>
              <a:rPr lang="el-GR" b="1" kern="0" dirty="0">
                <a:solidFill>
                  <a:srgbClr val="009900"/>
                </a:solidFill>
                <a:latin typeface="Calibri" panose="020F0502020204030204" pitchFamily="34" charset="0"/>
                <a:cs typeface="Calibri" panose="020F0502020204030204" pitchFamily="34" charset="0"/>
              </a:rPr>
              <a:t> </a:t>
            </a:r>
            <a:r>
              <a:rPr kumimoji="0" lang="el-GR" b="1" i="0" u="none" strike="noStrike" kern="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Προγράμματα Κατάρτισης – Ζωτικής Σημασίας (3)</a:t>
            </a:r>
            <a:endParaRPr kumimoji="0" lang="en-GB" b="0" i="0" u="none" strike="noStrike" kern="0" cap="none" spc="0" normalizeH="0" baseline="0" noProof="0" dirty="0">
              <a:ln>
                <a:noFill/>
              </a:ln>
              <a:solidFill>
                <a:srgbClr val="0099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9862658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0" y="1"/>
          <a:ext cx="12192000" cy="6856413"/>
        </p:xfrm>
        <a:graphic>
          <a:graphicData uri="http://schemas.openxmlformats.org/presentationml/2006/ole">
            <mc:AlternateContent xmlns:mc="http://schemas.openxmlformats.org/markup-compatibility/2006">
              <mc:Choice xmlns:v="urn:schemas-microsoft-com:vml" Requires="v">
                <p:oleObj spid="_x0000_s53276"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0" indent="0" algn="ctr">
              <a:buNone/>
              <a:tabLst>
                <a:tab pos="288290" algn="l"/>
              </a:tabLst>
            </a:pPr>
            <a:endParaRPr lang="el-GR" sz="2400" dirty="0">
              <a:solidFill>
                <a:srgbClr val="2D2DB9"/>
              </a:solidFill>
              <a:latin typeface="Calibri" panose="020F0502020204030204" pitchFamily="34" charset="0"/>
              <a:cs typeface="Calibri" panose="020F0502020204030204" pitchFamily="34" charset="0"/>
            </a:endParaRPr>
          </a:p>
          <a:p>
            <a:pPr marL="0" indent="0" algn="ctr">
              <a:buNone/>
              <a:tabLst>
                <a:tab pos="288290" algn="l"/>
              </a:tabLst>
            </a:pPr>
            <a:endParaRPr lang="el-GR" sz="2400" dirty="0">
              <a:solidFill>
                <a:srgbClr val="2D2DB9"/>
              </a:solidFill>
              <a:latin typeface="Calibri" panose="020F0502020204030204" pitchFamily="34" charset="0"/>
              <a:cs typeface="Calibri" panose="020F0502020204030204" pitchFamily="34" charset="0"/>
            </a:endParaRPr>
          </a:p>
          <a:p>
            <a:pPr marL="0" indent="0">
              <a:buNone/>
              <a:tabLst>
                <a:tab pos="288290" algn="l"/>
              </a:tabLst>
            </a:pPr>
            <a:r>
              <a:rPr lang="el-GR" sz="2800" b="1" dirty="0">
                <a:solidFill>
                  <a:srgbClr val="2D2DB9"/>
                </a:solidFill>
                <a:latin typeface="Calibri" panose="020F0502020204030204" pitchFamily="34" charset="0"/>
                <a:cs typeface="Calibri" panose="020F0502020204030204" pitchFamily="34" charset="0"/>
              </a:rPr>
              <a:t>Κριτήρια Έγκρισης</a:t>
            </a:r>
          </a:p>
          <a:p>
            <a:pPr marL="0" indent="0" algn="just">
              <a:buNone/>
              <a:tabLst>
                <a:tab pos="288290" algn="l"/>
              </a:tabLst>
            </a:pPr>
            <a:r>
              <a:rPr lang="el-GR" sz="2800" dirty="0">
                <a:solidFill>
                  <a:srgbClr val="2D2DB9"/>
                </a:solidFill>
                <a:latin typeface="Calibri" panose="020F0502020204030204" pitchFamily="34" charset="0"/>
                <a:cs typeface="Calibri" panose="020F0502020204030204" pitchFamily="34" charset="0"/>
              </a:rPr>
              <a:t>Α. </a:t>
            </a:r>
            <a:r>
              <a:rPr lang="el-GR" sz="2800" dirty="0" err="1">
                <a:solidFill>
                  <a:srgbClr val="2D2DB9"/>
                </a:solidFill>
                <a:latin typeface="Calibri" panose="020F0502020204030204" pitchFamily="34" charset="0"/>
                <a:cs typeface="Calibri" panose="020F0502020204030204" pitchFamily="34" charset="0"/>
              </a:rPr>
              <a:t>Καταλληλότητα</a:t>
            </a:r>
            <a:r>
              <a:rPr lang="el-GR" sz="2800" dirty="0">
                <a:solidFill>
                  <a:srgbClr val="2D2DB9"/>
                </a:solidFill>
                <a:latin typeface="Calibri" panose="020F0502020204030204" pitchFamily="34" charset="0"/>
                <a:cs typeface="Calibri" panose="020F0502020204030204" pitchFamily="34" charset="0"/>
              </a:rPr>
              <a:t> προγράμματος </a:t>
            </a:r>
          </a:p>
          <a:p>
            <a:pPr marL="0" indent="0" algn="just">
              <a:buNone/>
              <a:tabLst>
                <a:tab pos="288290" algn="l"/>
              </a:tabLst>
            </a:pPr>
            <a:r>
              <a:rPr lang="el-GR" sz="2800" dirty="0">
                <a:solidFill>
                  <a:srgbClr val="2D2DB9"/>
                </a:solidFill>
                <a:latin typeface="Calibri" panose="020F0502020204030204" pitchFamily="34" charset="0"/>
                <a:cs typeface="Calibri" panose="020F0502020204030204" pitchFamily="34" charset="0"/>
              </a:rPr>
              <a:t>Β. </a:t>
            </a:r>
            <a:r>
              <a:rPr lang="el-GR" sz="2800" dirty="0" err="1">
                <a:solidFill>
                  <a:srgbClr val="2D2DB9"/>
                </a:solidFill>
                <a:latin typeface="Calibri" panose="020F0502020204030204" pitchFamily="34" charset="0"/>
                <a:cs typeface="Calibri" panose="020F0502020204030204" pitchFamily="34" charset="0"/>
              </a:rPr>
              <a:t>Καταλληλότητα</a:t>
            </a:r>
            <a:r>
              <a:rPr lang="el-GR" sz="2800" dirty="0">
                <a:solidFill>
                  <a:srgbClr val="2D2DB9"/>
                </a:solidFill>
                <a:latin typeface="Calibri" panose="020F0502020204030204" pitchFamily="34" charset="0"/>
                <a:cs typeface="Calibri" panose="020F0502020204030204" pitchFamily="34" charset="0"/>
              </a:rPr>
              <a:t> Εκπαιδευτή </a:t>
            </a:r>
          </a:p>
          <a:p>
            <a:pPr marL="0" indent="0" algn="just">
              <a:buNone/>
              <a:tabLst>
                <a:tab pos="288290" algn="l"/>
              </a:tabLst>
            </a:pPr>
            <a:r>
              <a:rPr lang="el-GR" sz="2800" dirty="0">
                <a:solidFill>
                  <a:srgbClr val="2D2DB9"/>
                </a:solidFill>
                <a:latin typeface="Calibri" panose="020F0502020204030204" pitchFamily="34" charset="0"/>
                <a:cs typeface="Calibri" panose="020F0502020204030204" pitchFamily="34" charset="0"/>
              </a:rPr>
              <a:t>Γ. Χώρος/Εξοπλισμός/Μέθοδοι και τεχνικές κατάρτισης και Μέσα και υλικά κατάρτισης </a:t>
            </a:r>
          </a:p>
          <a:p>
            <a:pPr marL="0" indent="0" algn="just">
              <a:buNone/>
              <a:tabLst>
                <a:tab pos="288290" algn="l"/>
              </a:tabLst>
            </a:pPr>
            <a:r>
              <a:rPr lang="el-GR" sz="2800" dirty="0">
                <a:solidFill>
                  <a:srgbClr val="2D2DB9"/>
                </a:solidFill>
                <a:latin typeface="Calibri" panose="020F0502020204030204" pitchFamily="34" charset="0"/>
                <a:cs typeface="Calibri" panose="020F0502020204030204" pitchFamily="34" charset="0"/>
              </a:rPr>
              <a:t>Δ. Δραστηριοποίηση ΚΕΚ </a:t>
            </a:r>
          </a:p>
          <a:p>
            <a:pPr marL="0" indent="0" algn="just">
              <a:buNone/>
              <a:tabLst>
                <a:tab pos="288290" algn="l"/>
              </a:tabLst>
            </a:pPr>
            <a:r>
              <a:rPr lang="el-GR" sz="2800" dirty="0">
                <a:solidFill>
                  <a:srgbClr val="2D2DB9"/>
                </a:solidFill>
                <a:latin typeface="Calibri" panose="020F0502020204030204" pitchFamily="34" charset="0"/>
                <a:cs typeface="Calibri" panose="020F0502020204030204" pitchFamily="34" charset="0"/>
              </a:rPr>
              <a:t>Ε. Συνεργασία με την ΑνΑΔ.</a:t>
            </a:r>
            <a:endParaRPr lang="en-GB" sz="28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endParaRPr>
          </a:p>
          <a:p>
            <a:pPr lvl="0" algn="just" defTabSz="287338" eaLnBrk="1" hangingPunct="1">
              <a:lnSpc>
                <a:spcPct val="90000"/>
              </a:lnSpc>
              <a:spcAft>
                <a:spcPts val="1200"/>
              </a:spcAft>
              <a:buClr>
                <a:schemeClr val="accent2"/>
              </a:buClr>
              <a:buFont typeface="+mj-lt"/>
              <a:buAutoNum type="arabicPeriod"/>
            </a:pPr>
            <a:endParaRPr lang="en-GB" sz="2400" b="1" dirty="0">
              <a:solidFill>
                <a:srgbClr val="2D2DB9"/>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6880B1-9F98-4979-B131-D90DE2358322}" type="slidenum">
              <a:rPr kumimoji="0" lang="en-GB" sz="14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8600"/>
              </a:solidFill>
              <a:effectLst/>
              <a:uLnTx/>
              <a:uFillTx/>
              <a:latin typeface="Calibri" panose="020F0502020204030204" pitchFamily="34" charset="0"/>
              <a:ea typeface="+mn-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667745" y="1700808"/>
            <a:ext cx="11521280"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Αξιολόγηση Προγραμμάτων </a:t>
            </a:r>
            <a:endParaRPr kumimoji="0" lang="en-GB"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3AC0451C-4E99-4421-BF10-C99021437519}"/>
              </a:ext>
            </a:extLst>
          </p:cNvPr>
          <p:cNvSpPr/>
          <p:nvPr/>
        </p:nvSpPr>
        <p:spPr>
          <a:xfrm>
            <a:off x="1488009" y="909867"/>
            <a:ext cx="9215985" cy="461665"/>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20000"/>
              </a:spcBef>
              <a:spcAft>
                <a:spcPct val="0"/>
              </a:spcAft>
              <a:buClrTx/>
              <a:buSzTx/>
              <a:buFontTx/>
              <a:buNone/>
              <a:tabLst>
                <a:tab pos="288290" algn="l"/>
              </a:tabLst>
              <a:defRPr/>
            </a:pPr>
            <a:r>
              <a:rPr lang="el-GR" b="1" kern="0" dirty="0" err="1">
                <a:solidFill>
                  <a:srgbClr val="009900"/>
                </a:solidFill>
                <a:latin typeface="Calibri" panose="020F0502020204030204" pitchFamily="34" charset="0"/>
                <a:cs typeface="Calibri" panose="020F0502020204030204" pitchFamily="34" charset="0"/>
              </a:rPr>
              <a:t>Πολυεπιχειρησιακά</a:t>
            </a:r>
            <a:r>
              <a:rPr lang="el-GR" b="1" kern="0" dirty="0">
                <a:solidFill>
                  <a:srgbClr val="009900"/>
                </a:solidFill>
                <a:latin typeface="Calibri" panose="020F0502020204030204" pitchFamily="34" charset="0"/>
                <a:cs typeface="Calibri" panose="020F0502020204030204" pitchFamily="34" charset="0"/>
              </a:rPr>
              <a:t> </a:t>
            </a:r>
            <a:r>
              <a:rPr kumimoji="0" lang="el-GR" b="1" i="0" u="none" strike="noStrike" kern="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Προγράμματα Κατάρτισης – Ζωτικής Σημασίας (4)</a:t>
            </a:r>
            <a:endParaRPr kumimoji="0" lang="en-GB" b="0" i="0" u="none" strike="noStrike" kern="0" cap="none" spc="0" normalizeH="0" baseline="0" noProof="0" dirty="0">
              <a:ln>
                <a:noFill/>
              </a:ln>
              <a:solidFill>
                <a:srgbClr val="0099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8927721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0" y="1"/>
          <a:ext cx="12192000" cy="6856413"/>
        </p:xfrm>
        <a:graphic>
          <a:graphicData uri="http://schemas.openxmlformats.org/presentationml/2006/ole">
            <mc:AlternateContent xmlns:mc="http://schemas.openxmlformats.org/markup-compatibility/2006">
              <mc:Choice xmlns:v="urn:schemas-microsoft-com:vml" Requires="v">
                <p:oleObj spid="_x0000_s56347"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0" indent="0" algn="just">
              <a:buNone/>
              <a:tabLst>
                <a:tab pos="288290" algn="l"/>
              </a:tabLst>
            </a:pPr>
            <a:r>
              <a:rPr lang="el-GR" b="1" dirty="0">
                <a:solidFill>
                  <a:srgbClr val="FF0000"/>
                </a:solidFill>
                <a:latin typeface="Calibri" panose="020F0502020204030204" pitchFamily="34" charset="0"/>
                <a:cs typeface="Calibri" panose="020F0502020204030204" pitchFamily="34" charset="0"/>
              </a:rPr>
              <a:t>Επιτυχής Αξιολόγηση</a:t>
            </a:r>
            <a:r>
              <a:rPr lang="el-GR" dirty="0">
                <a:solidFill>
                  <a:srgbClr val="FF0000"/>
                </a:solidFill>
                <a:latin typeface="Calibri" panose="020F0502020204030204" pitchFamily="34" charset="0"/>
                <a:cs typeface="Calibri" panose="020F0502020204030204" pitchFamily="34" charset="0"/>
              </a:rPr>
              <a:t>:</a:t>
            </a:r>
          </a:p>
          <a:p>
            <a:pPr algn="just">
              <a:tabLst>
                <a:tab pos="288290" algn="l"/>
              </a:tabLst>
            </a:pPr>
            <a:r>
              <a:rPr lang="el-GR" dirty="0">
                <a:solidFill>
                  <a:srgbClr val="2D2DB9"/>
                </a:solidFill>
                <a:latin typeface="Calibri" panose="020F0502020204030204" pitchFamily="34" charset="0"/>
                <a:cs typeface="Calibri" panose="020F0502020204030204" pitchFamily="34" charset="0"/>
              </a:rPr>
              <a:t>Συγκέντρωση βαθμολογίας στις ενότητες Α και Β τουλάχιστον 50% και </a:t>
            </a:r>
          </a:p>
          <a:p>
            <a:pPr algn="just">
              <a:tabLst>
                <a:tab pos="288290" algn="l"/>
              </a:tabLst>
            </a:pPr>
            <a:r>
              <a:rPr lang="el-GR" dirty="0">
                <a:solidFill>
                  <a:srgbClr val="2D2DB9"/>
                </a:solidFill>
                <a:latin typeface="Calibri" panose="020F0502020204030204" pitchFamily="34" charset="0"/>
                <a:cs typeface="Calibri" panose="020F0502020204030204" pitchFamily="34" charset="0"/>
              </a:rPr>
              <a:t>συνολική τελική του βαθμολογία (Ενότητες Α-Ε) τουλάχιστον 70 βαθμοί. Η βαθμολογία χρησιμοποιείται για την κατάταξη των προγραμμάτων, στην περίπτωση που θα πρέπει να γίνει επιλογή μεταξύ τους. </a:t>
            </a:r>
            <a:endParaRPr lang="en-GB"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endParaRPr>
          </a:p>
          <a:p>
            <a:pPr lvl="0" algn="just" defTabSz="287338" eaLnBrk="1" hangingPunct="1">
              <a:lnSpc>
                <a:spcPct val="90000"/>
              </a:lnSpc>
              <a:spcAft>
                <a:spcPts val="1200"/>
              </a:spcAft>
              <a:buClr>
                <a:schemeClr val="accent2"/>
              </a:buClr>
              <a:buFont typeface="+mj-lt"/>
              <a:buAutoNum type="arabicPeriod"/>
            </a:pPr>
            <a:endParaRPr lang="en-GB" sz="2400" b="1" dirty="0">
              <a:solidFill>
                <a:srgbClr val="2D2DB9"/>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6880B1-9F98-4979-B131-D90DE2358322}" type="slidenum">
              <a:rPr kumimoji="0" lang="en-GB" sz="14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8600"/>
              </a:solidFill>
              <a:effectLst/>
              <a:uLnTx/>
              <a:uFillTx/>
              <a:latin typeface="Calibri" panose="020F0502020204030204" pitchFamily="34" charset="0"/>
              <a:ea typeface="+mn-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335360" y="773088"/>
            <a:ext cx="11521280"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ECB72C48-D16E-43ED-817C-D59FA8C80CC5}"/>
              </a:ext>
            </a:extLst>
          </p:cNvPr>
          <p:cNvSpPr/>
          <p:nvPr/>
        </p:nvSpPr>
        <p:spPr>
          <a:xfrm>
            <a:off x="1488009" y="909867"/>
            <a:ext cx="9215985" cy="461665"/>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20000"/>
              </a:spcBef>
              <a:spcAft>
                <a:spcPct val="0"/>
              </a:spcAft>
              <a:buClrTx/>
              <a:buSzTx/>
              <a:buFontTx/>
              <a:buNone/>
              <a:tabLst>
                <a:tab pos="288290" algn="l"/>
              </a:tabLst>
              <a:defRPr/>
            </a:pPr>
            <a:r>
              <a:rPr lang="el-GR" b="1" kern="0" dirty="0" err="1">
                <a:solidFill>
                  <a:srgbClr val="009900"/>
                </a:solidFill>
                <a:latin typeface="Calibri" panose="020F0502020204030204" pitchFamily="34" charset="0"/>
                <a:cs typeface="Calibri" panose="020F0502020204030204" pitchFamily="34" charset="0"/>
              </a:rPr>
              <a:t>Πολυεπιχειρησιακά</a:t>
            </a:r>
            <a:r>
              <a:rPr lang="el-GR" b="1" kern="0" dirty="0">
                <a:solidFill>
                  <a:srgbClr val="009900"/>
                </a:solidFill>
                <a:latin typeface="Calibri" panose="020F0502020204030204" pitchFamily="34" charset="0"/>
                <a:cs typeface="Calibri" panose="020F0502020204030204" pitchFamily="34" charset="0"/>
              </a:rPr>
              <a:t> </a:t>
            </a:r>
            <a:r>
              <a:rPr kumimoji="0" lang="el-GR" b="1" i="0" u="none" strike="noStrike" kern="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Προγράμματα Κατάρτισης – Ζωτικής Σημασίας (5)</a:t>
            </a:r>
            <a:endParaRPr kumimoji="0" lang="en-GB" b="0" i="0" u="none" strike="noStrike" kern="0" cap="none" spc="0" normalizeH="0" baseline="0" noProof="0" dirty="0">
              <a:ln>
                <a:noFill/>
              </a:ln>
              <a:solidFill>
                <a:srgbClr val="0099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375176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0" y="1"/>
          <a:ext cx="12192000" cy="6856413"/>
        </p:xfrm>
        <a:graphic>
          <a:graphicData uri="http://schemas.openxmlformats.org/presentationml/2006/ole">
            <mc:AlternateContent xmlns:mc="http://schemas.openxmlformats.org/markup-compatibility/2006">
              <mc:Choice xmlns:v="urn:schemas-microsoft-com:vml" Requires="v">
                <p:oleObj spid="_x0000_s58395"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0" indent="0" algn="ctr">
              <a:buNone/>
              <a:tabLst>
                <a:tab pos="288290" algn="l"/>
              </a:tabLst>
            </a:pPr>
            <a:r>
              <a:rPr lang="el-GR" b="1" dirty="0">
                <a:solidFill>
                  <a:srgbClr val="FF0000"/>
                </a:solidFill>
                <a:latin typeface="Calibri" panose="020F0502020204030204" pitchFamily="34" charset="0"/>
                <a:cs typeface="Calibri" panose="020F0502020204030204" pitchFamily="34" charset="0"/>
              </a:rPr>
              <a:t>Γενικοί όροι έγκρισης Προγράμματος</a:t>
            </a:r>
          </a:p>
          <a:p>
            <a:pPr algn="just" defTabSz="287338" eaLnBrk="1" hangingPunct="1">
              <a:lnSpc>
                <a:spcPct val="90000"/>
              </a:lnSpc>
              <a:spcAft>
                <a:spcPts val="1200"/>
              </a:spcAft>
              <a:buClr>
                <a:schemeClr val="accent2"/>
              </a:buClr>
            </a:pPr>
            <a:r>
              <a:rPr lang="el-GR" sz="2800" dirty="0">
                <a:solidFill>
                  <a:srgbClr val="2D2DB9"/>
                </a:solidFill>
                <a:latin typeface="Calibri" panose="020F0502020204030204" pitchFamily="34" charset="0"/>
                <a:cs typeface="Calibri" panose="020F0502020204030204" pitchFamily="34" charset="0"/>
              </a:rPr>
              <a:t>Το πρόγραμμα εμπίπτει στους θεματικούς τομείς που καθορίζονται στο Θεματολόγιο.</a:t>
            </a:r>
          </a:p>
          <a:p>
            <a:pPr algn="just" defTabSz="287338" eaLnBrk="1" hangingPunct="1">
              <a:lnSpc>
                <a:spcPct val="90000"/>
              </a:lnSpc>
              <a:spcAft>
                <a:spcPts val="1200"/>
              </a:spcAft>
              <a:buClr>
                <a:schemeClr val="accent2"/>
              </a:buClr>
            </a:pPr>
            <a:r>
              <a:rPr lang="el-GR" sz="2800" dirty="0">
                <a:solidFill>
                  <a:srgbClr val="2D2DB9"/>
                </a:solidFill>
                <a:latin typeface="Calibri" panose="020F0502020204030204" pitchFamily="34" charset="0"/>
                <a:cs typeface="Calibri" panose="020F0502020204030204" pitchFamily="34" charset="0"/>
              </a:rPr>
              <a:t>Το πρόγραμμα δεν εντάσσεται στα θέματα που δεν εγκρίνονται.</a:t>
            </a:r>
          </a:p>
          <a:p>
            <a:pPr algn="just" defTabSz="287338" eaLnBrk="1" hangingPunct="1">
              <a:lnSpc>
                <a:spcPct val="90000"/>
              </a:lnSpc>
              <a:spcAft>
                <a:spcPts val="1200"/>
              </a:spcAft>
              <a:buClr>
                <a:schemeClr val="accent2"/>
              </a:buClr>
            </a:pPr>
            <a:r>
              <a:rPr lang="el-GR" sz="2800" dirty="0">
                <a:solidFill>
                  <a:srgbClr val="2D2DB9"/>
                </a:solidFill>
                <a:latin typeface="Calibri" panose="020F0502020204030204" pitchFamily="34" charset="0"/>
                <a:cs typeface="Calibri" panose="020F0502020204030204" pitchFamily="34" charset="0"/>
              </a:rPr>
              <a:t>Το πρόγραμμα έχει κριθεί από τις αρμόδιες υπηρεσίες της ΑνΑΔ ότι αποτελεί πρόσφορο τρόπο αποτελεσματικής ικανοποίησης υπαρκτής ανάγκης κατάρτισης.</a:t>
            </a:r>
          </a:p>
          <a:p>
            <a:pPr algn="just" defTabSz="287338" eaLnBrk="1" hangingPunct="1">
              <a:lnSpc>
                <a:spcPct val="90000"/>
              </a:lnSpc>
              <a:spcAft>
                <a:spcPts val="1200"/>
              </a:spcAft>
              <a:buClr>
                <a:schemeClr val="accent2"/>
              </a:buClr>
            </a:pPr>
            <a:r>
              <a:rPr lang="el-GR" sz="2800" dirty="0">
                <a:solidFill>
                  <a:srgbClr val="2D2DB9"/>
                </a:solidFill>
                <a:latin typeface="Calibri" panose="020F0502020204030204" pitchFamily="34" charset="0"/>
                <a:cs typeface="Calibri" panose="020F0502020204030204" pitchFamily="34" charset="0"/>
              </a:rPr>
              <a:t>Το πρόγραμμα εκτιμάται αρμοδίως ότι δύναται να τύχει της επιχορήγησης της ΑνΑΔ</a:t>
            </a:r>
            <a:endParaRPr lang="en-GB" sz="2800" b="1" dirty="0">
              <a:solidFill>
                <a:srgbClr val="2D2DB9"/>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6880B1-9F98-4979-B131-D90DE2358322}" type="slidenum">
              <a:rPr kumimoji="0" lang="en-GB" sz="14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8600"/>
              </a:solidFill>
              <a:effectLst/>
              <a:uLnTx/>
              <a:uFillTx/>
              <a:latin typeface="Calibri" panose="020F0502020204030204" pitchFamily="34" charset="0"/>
              <a:ea typeface="+mn-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335360" y="773088"/>
            <a:ext cx="11521280"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2DE35B0A-6398-42DF-AE20-9AB2DE6F08D4}"/>
              </a:ext>
            </a:extLst>
          </p:cNvPr>
          <p:cNvSpPr/>
          <p:nvPr/>
        </p:nvSpPr>
        <p:spPr>
          <a:xfrm>
            <a:off x="1488009" y="909867"/>
            <a:ext cx="9215985" cy="461665"/>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20000"/>
              </a:spcBef>
              <a:spcAft>
                <a:spcPct val="0"/>
              </a:spcAft>
              <a:buClrTx/>
              <a:buSzTx/>
              <a:buFontTx/>
              <a:buNone/>
              <a:tabLst>
                <a:tab pos="288290" algn="l"/>
              </a:tabLst>
              <a:defRPr/>
            </a:pPr>
            <a:r>
              <a:rPr lang="el-GR" b="1" kern="0" dirty="0" err="1">
                <a:solidFill>
                  <a:srgbClr val="009900"/>
                </a:solidFill>
                <a:latin typeface="Calibri" panose="020F0502020204030204" pitchFamily="34" charset="0"/>
                <a:cs typeface="Calibri" panose="020F0502020204030204" pitchFamily="34" charset="0"/>
              </a:rPr>
              <a:t>Πολυεπιχειρησιακά</a:t>
            </a:r>
            <a:r>
              <a:rPr lang="el-GR" b="1" kern="0" dirty="0">
                <a:solidFill>
                  <a:srgbClr val="009900"/>
                </a:solidFill>
                <a:latin typeface="Calibri" panose="020F0502020204030204" pitchFamily="34" charset="0"/>
                <a:cs typeface="Calibri" panose="020F0502020204030204" pitchFamily="34" charset="0"/>
              </a:rPr>
              <a:t> </a:t>
            </a:r>
            <a:r>
              <a:rPr kumimoji="0" lang="el-GR" b="1" i="0" u="none" strike="noStrike" kern="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Προγράμματα Κατάρτισης – Ζωτικής Σημασίας (6)</a:t>
            </a:r>
            <a:endParaRPr kumimoji="0" lang="en-GB" b="0" i="0" u="none" strike="noStrike" kern="0" cap="none" spc="0" normalizeH="0" baseline="0" noProof="0" dirty="0">
              <a:ln>
                <a:noFill/>
              </a:ln>
              <a:solidFill>
                <a:srgbClr val="0099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3127335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extLst>
              <p:ext uri="{D42A27DB-BD31-4B8C-83A1-F6EECF244321}">
                <p14:modId xmlns:p14="http://schemas.microsoft.com/office/powerpoint/2010/main" val="3463143367"/>
              </p:ext>
            </p:extLst>
          </p:nvPr>
        </p:nvGraphicFramePr>
        <p:xfrm>
          <a:off x="21568" y="-243408"/>
          <a:ext cx="12192000" cy="6856413"/>
        </p:xfrm>
        <a:graphic>
          <a:graphicData uri="http://schemas.openxmlformats.org/presentationml/2006/ole">
            <mc:AlternateContent xmlns:mc="http://schemas.openxmlformats.org/markup-compatibility/2006">
              <mc:Choice xmlns:v="urn:schemas-microsoft-com:vml" Requires="v">
                <p:oleObj spid="_x0000_s68634"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8" y="-243408"/>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0" lvl="0" indent="0" algn="just" defTabSz="287338" eaLnBrk="1" hangingPunct="1">
              <a:lnSpc>
                <a:spcPct val="90000"/>
              </a:lnSpc>
              <a:spcAft>
                <a:spcPts val="1200"/>
              </a:spcAft>
              <a:buClr>
                <a:schemeClr val="accent2"/>
              </a:buClr>
              <a:buNone/>
            </a:pPr>
            <a:endParaRPr lang="el-GR" sz="2400" dirty="0">
              <a:solidFill>
                <a:srgbClr val="2D2DB9"/>
              </a:solidFill>
              <a:latin typeface="Calibri" panose="020F0502020204030204" pitchFamily="34" charset="0"/>
              <a:cs typeface="Calibri" panose="020F0502020204030204" pitchFamily="34" charset="0"/>
            </a:endParaRPr>
          </a:p>
          <a:p>
            <a:pPr marL="0" lvl="0" indent="0" algn="just" defTabSz="287338" eaLnBrk="1" hangingPunct="1">
              <a:lnSpc>
                <a:spcPct val="90000"/>
              </a:lnSpc>
              <a:spcAft>
                <a:spcPts val="1200"/>
              </a:spcAft>
              <a:buClr>
                <a:schemeClr val="accent2"/>
              </a:buClr>
              <a:buNone/>
            </a:pPr>
            <a:endParaRPr lang="el-GR" sz="2400" dirty="0">
              <a:solidFill>
                <a:srgbClr val="2D2DB9"/>
              </a:solidFill>
              <a:latin typeface="Calibri" panose="020F0502020204030204" pitchFamily="34" charset="0"/>
              <a:cs typeface="Calibri" panose="020F0502020204030204" pitchFamily="34" charset="0"/>
            </a:endParaRPr>
          </a:p>
          <a:p>
            <a:pPr marL="0" lvl="0" indent="0" algn="just" defTabSz="287338" eaLnBrk="1" hangingPunct="1">
              <a:lnSpc>
                <a:spcPct val="90000"/>
              </a:lnSpc>
              <a:spcAft>
                <a:spcPts val="1200"/>
              </a:spcAft>
              <a:buClr>
                <a:schemeClr val="accent2"/>
              </a:buClr>
              <a:buNone/>
            </a:pPr>
            <a:r>
              <a:rPr lang="el-GR" sz="2800" dirty="0">
                <a:solidFill>
                  <a:srgbClr val="2D2DB9"/>
                </a:solidFill>
                <a:latin typeface="Calibri" panose="020F0502020204030204" pitchFamily="34" charset="0"/>
                <a:cs typeface="Calibri" panose="020F0502020204030204" pitchFamily="34" charset="0"/>
              </a:rPr>
              <a:t>Τα Προγράμματα πρέπει να καλύπτουν σε βάθος και έκταση τα θέματα με τα οποία ασχολούνται και να συμπεριλαμβάνουν καινοτομίες και νέες προσεγγίσεις, ώστε να μεταφέρονται αποτελεσματικά στους συμμετέχοντες οι εμπειρίες άλλων χωρών.</a:t>
            </a:r>
          </a:p>
          <a:p>
            <a:pPr marL="0" lvl="0" indent="0" algn="just" defTabSz="287338" eaLnBrk="1" hangingPunct="1">
              <a:lnSpc>
                <a:spcPct val="90000"/>
              </a:lnSpc>
              <a:spcAft>
                <a:spcPts val="1200"/>
              </a:spcAft>
              <a:buClr>
                <a:schemeClr val="accent2"/>
              </a:buClr>
              <a:buNone/>
            </a:pPr>
            <a:r>
              <a:rPr lang="el-GR" sz="2800" dirty="0">
                <a:solidFill>
                  <a:srgbClr val="2D2DB9"/>
                </a:solidFill>
                <a:latin typeface="Calibri" panose="020F0502020204030204" pitchFamily="34" charset="0"/>
                <a:cs typeface="Calibri" panose="020F0502020204030204" pitchFamily="34" charset="0"/>
              </a:rPr>
              <a:t>Η γνώση και οι δεξιότητες που προσφέρονται στο </a:t>
            </a:r>
            <a:r>
              <a:rPr lang="el-GR" sz="2800" b="1" dirty="0">
                <a:solidFill>
                  <a:srgbClr val="2D2DB9"/>
                </a:solidFill>
                <a:latin typeface="Calibri" panose="020F0502020204030204" pitchFamily="34" charset="0"/>
                <a:cs typeface="Calibri" panose="020F0502020204030204" pitchFamily="34" charset="0"/>
              </a:rPr>
              <a:t>ιδρυματικό μέρος </a:t>
            </a:r>
            <a:r>
              <a:rPr lang="el-GR" sz="2800" dirty="0">
                <a:solidFill>
                  <a:srgbClr val="2D2DB9"/>
                </a:solidFill>
                <a:latin typeface="Calibri" panose="020F0502020204030204" pitchFamily="34" charset="0"/>
                <a:cs typeface="Calibri" panose="020F0502020204030204" pitchFamily="34" charset="0"/>
              </a:rPr>
              <a:t>πρέπει</a:t>
            </a:r>
            <a:r>
              <a:rPr lang="el-GR" sz="2800" b="1" dirty="0">
                <a:solidFill>
                  <a:srgbClr val="2D2DB9"/>
                </a:solidFill>
                <a:latin typeface="Calibri" panose="020F0502020204030204" pitchFamily="34" charset="0"/>
                <a:cs typeface="Calibri" panose="020F0502020204030204" pitchFamily="34" charset="0"/>
              </a:rPr>
              <a:t> </a:t>
            </a:r>
            <a:r>
              <a:rPr lang="el-GR" sz="2800" dirty="0">
                <a:solidFill>
                  <a:srgbClr val="2D2DB9"/>
                </a:solidFill>
                <a:latin typeface="Calibri" panose="020F0502020204030204" pitchFamily="34" charset="0"/>
                <a:cs typeface="Calibri" panose="020F0502020204030204" pitchFamily="34" charset="0"/>
              </a:rPr>
              <a:t>να μεταδίδονται στους καταρτιζόμενους τόσο θεωρητικά όσο και πρακτικά ώστε να επιτυγχάνεται εμπέδωσή τους. Το </a:t>
            </a:r>
            <a:r>
              <a:rPr lang="el-GR" sz="2800" b="1" dirty="0" err="1">
                <a:solidFill>
                  <a:srgbClr val="2D2DB9"/>
                </a:solidFill>
                <a:latin typeface="Calibri" panose="020F0502020204030204" pitchFamily="34" charset="0"/>
                <a:cs typeface="Calibri" panose="020F0502020204030204" pitchFamily="34" charset="0"/>
              </a:rPr>
              <a:t>ενδοεπιχειρησιακό</a:t>
            </a:r>
            <a:r>
              <a:rPr lang="el-GR" sz="2800" b="1" dirty="0">
                <a:solidFill>
                  <a:srgbClr val="2D2DB9"/>
                </a:solidFill>
                <a:latin typeface="Calibri" panose="020F0502020204030204" pitchFamily="34" charset="0"/>
                <a:cs typeface="Calibri" panose="020F0502020204030204" pitchFamily="34" charset="0"/>
              </a:rPr>
              <a:t> μέρος </a:t>
            </a:r>
            <a:r>
              <a:rPr lang="el-GR" sz="2800" dirty="0">
                <a:solidFill>
                  <a:srgbClr val="2D2DB9"/>
                </a:solidFill>
                <a:latin typeface="Calibri" panose="020F0502020204030204" pitchFamily="34" charset="0"/>
                <a:cs typeface="Calibri" panose="020F0502020204030204" pitchFamily="34" charset="0"/>
              </a:rPr>
              <a:t>πρέπει να σχεδιάζεται έτσι που να αξιοποιείται πλήρως η παρουσία του εκπαιδευτή στην επιχείρηση/οργανισμό. </a:t>
            </a:r>
            <a:endParaRPr lang="en-GB" sz="2800" b="1" dirty="0">
              <a:solidFill>
                <a:srgbClr val="2D2DB9"/>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6880B1-9F98-4979-B131-D90DE2358322}" type="slidenum">
              <a:rPr kumimoji="0" lang="en-GB" sz="14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8600"/>
              </a:solidFill>
              <a:effectLst/>
              <a:uLnTx/>
              <a:uFillTx/>
              <a:latin typeface="Calibri" panose="020F0502020204030204" pitchFamily="34" charset="0"/>
              <a:ea typeface="+mn-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335360" y="773088"/>
            <a:ext cx="11521280" cy="648072"/>
          </a:xfrm>
          <a:prstGeom prst="rect">
            <a:avLst/>
          </a:prstGeom>
          <a:noFill/>
          <a:ln w="9525">
            <a:noFill/>
            <a:miter lim="800000"/>
            <a:headEnd/>
            <a:tailEnd/>
          </a:ln>
        </p:spPr>
        <p:txBody>
          <a:bodyPr lIns="92075" tIns="46038" rIns="92075" bIns="46038" anchor="ctr"/>
          <a:lstStyle/>
          <a:p>
            <a:pPr marL="0" marR="0" lvl="0" indent="0" algn="ctr" defTabSz="914400" rtl="0" eaLnBrk="0" fontAlgn="base" latinLnBrk="0" hangingPunct="0">
              <a:lnSpc>
                <a:spcPct val="100000"/>
              </a:lnSpc>
              <a:spcBef>
                <a:spcPct val="20000"/>
              </a:spcBef>
              <a:spcAft>
                <a:spcPct val="0"/>
              </a:spcAft>
              <a:buClrTx/>
              <a:buSzTx/>
              <a:buFontTx/>
              <a:buNone/>
              <a:tabLst>
                <a:tab pos="288290" algn="l"/>
              </a:tabLst>
              <a:defRPr/>
            </a:pPr>
            <a:endParaRPr kumimoji="0" lang="el-GR" sz="2400" b="0"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tab pos="288290" algn="l"/>
              </a:tabLst>
              <a:defRPr/>
            </a:pPr>
            <a:endParaRPr lang="el-GR" kern="0" dirty="0">
              <a:solidFill>
                <a:srgbClr val="00B050"/>
              </a:solidFill>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tab pos="288290" algn="l"/>
              </a:tabLst>
              <a:defRPr/>
            </a:pPr>
            <a:endParaRPr kumimoji="0" lang="el-GR" sz="2400" b="0"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tab pos="288290" algn="l"/>
              </a:tabLst>
              <a:defRPr/>
            </a:pPr>
            <a:endParaRPr lang="el-GR" kern="0" dirty="0">
              <a:solidFill>
                <a:srgbClr val="00B050"/>
              </a:solidFill>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tab pos="288290" algn="l"/>
              </a:tabLst>
              <a:defRPr/>
            </a:pPr>
            <a:r>
              <a:rPr kumimoji="0" lang="el-GR"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Κατευθυντήριες Γραμμές Σχεδιασμού Προγράμματος</a:t>
            </a:r>
          </a:p>
        </p:txBody>
      </p:sp>
      <p:sp>
        <p:nvSpPr>
          <p:cNvPr id="7" name="Rectangle 6">
            <a:extLst>
              <a:ext uri="{FF2B5EF4-FFF2-40B4-BE49-F238E27FC236}">
                <a16:creationId xmlns:a16="http://schemas.microsoft.com/office/drawing/2014/main" id="{623DBFA5-FF5F-4DCE-AE75-EC08473633BF}"/>
              </a:ext>
            </a:extLst>
          </p:cNvPr>
          <p:cNvSpPr/>
          <p:nvPr/>
        </p:nvSpPr>
        <p:spPr>
          <a:xfrm>
            <a:off x="1488009" y="909867"/>
            <a:ext cx="9215985" cy="461665"/>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20000"/>
              </a:spcBef>
              <a:spcAft>
                <a:spcPct val="0"/>
              </a:spcAft>
              <a:buClrTx/>
              <a:buSzTx/>
              <a:buFontTx/>
              <a:buNone/>
              <a:tabLst>
                <a:tab pos="288290" algn="l"/>
              </a:tabLst>
              <a:defRPr/>
            </a:pPr>
            <a:r>
              <a:rPr lang="el-GR" b="1" kern="0" dirty="0" err="1">
                <a:solidFill>
                  <a:srgbClr val="009900"/>
                </a:solidFill>
                <a:latin typeface="Calibri" panose="020F0502020204030204" pitchFamily="34" charset="0"/>
                <a:cs typeface="Calibri" panose="020F0502020204030204" pitchFamily="34" charset="0"/>
              </a:rPr>
              <a:t>Πολυεπιχειρησιακά</a:t>
            </a:r>
            <a:r>
              <a:rPr lang="el-GR" b="1" kern="0" dirty="0">
                <a:solidFill>
                  <a:srgbClr val="009900"/>
                </a:solidFill>
                <a:latin typeface="Calibri" panose="020F0502020204030204" pitchFamily="34" charset="0"/>
                <a:cs typeface="Calibri" panose="020F0502020204030204" pitchFamily="34" charset="0"/>
              </a:rPr>
              <a:t> </a:t>
            </a:r>
            <a:r>
              <a:rPr kumimoji="0" lang="el-GR" b="1" i="0" u="none" strike="noStrike" kern="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Προγράμματα Κατάρτισης – Ζωτικής Σημασίας (7)</a:t>
            </a:r>
            <a:endParaRPr kumimoji="0" lang="en-GB" b="0" i="0" u="none" strike="noStrike" kern="0" cap="none" spc="0" normalizeH="0" baseline="0" noProof="0" dirty="0">
              <a:ln>
                <a:noFill/>
              </a:ln>
              <a:solidFill>
                <a:srgbClr val="0099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6189997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extLst>
              <p:ext uri="{D42A27DB-BD31-4B8C-83A1-F6EECF244321}">
                <p14:modId xmlns:p14="http://schemas.microsoft.com/office/powerpoint/2010/main" val="2343863110"/>
              </p:ext>
            </p:extLst>
          </p:nvPr>
        </p:nvGraphicFramePr>
        <p:xfrm>
          <a:off x="0" y="1"/>
          <a:ext cx="12192000" cy="6856413"/>
        </p:xfrm>
        <a:graphic>
          <a:graphicData uri="http://schemas.openxmlformats.org/presentationml/2006/ole">
            <mc:AlternateContent xmlns:mc="http://schemas.openxmlformats.org/markup-compatibility/2006">
              <mc:Choice xmlns:v="urn:schemas-microsoft-com:vml" Requires="v">
                <p:oleObj spid="_x0000_s59419"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0" indent="0" algn="just">
              <a:buNone/>
            </a:pPr>
            <a:endParaRPr lang="el-GR" sz="24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lgn="just">
              <a:buNone/>
            </a:pPr>
            <a:endParaRPr lang="el-GR" sz="24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lgn="just">
              <a:buNone/>
            </a:pPr>
            <a:r>
              <a:rPr lang="el-GR"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Δεύτερο Στάδιο - Υλοποίηση </a:t>
            </a:r>
          </a:p>
          <a:p>
            <a:pPr marL="0" indent="0" algn="just">
              <a:buNone/>
            </a:pPr>
            <a:r>
              <a:rPr lang="el-GR" sz="3600" dirty="0">
                <a:solidFill>
                  <a:srgbClr val="2D2DB9"/>
                </a:solidFill>
                <a:latin typeface="Calibri" panose="020F0502020204030204" pitchFamily="34" charset="0"/>
                <a:ea typeface="Times New Roman" panose="02020603050405020304" pitchFamily="18" charset="0"/>
                <a:cs typeface="Calibri" panose="020F0502020204030204" pitchFamily="34" charset="0"/>
              </a:rPr>
              <a:t>Υ</a:t>
            </a:r>
            <a:r>
              <a:rPr lang="el-GR" sz="36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λοποίηση του προγράμματος σύμφωνα με τα </a:t>
            </a:r>
            <a:r>
              <a:rPr lang="el-GR" sz="3600" dirty="0" err="1">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εγκριθέντα</a:t>
            </a:r>
            <a:r>
              <a:rPr lang="el-GR" sz="36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 στοιχεία της προδιαγραφής του.</a:t>
            </a:r>
            <a:endParaRPr lang="en-GB" sz="36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endParaRPr>
          </a:p>
          <a:p>
            <a:pPr marL="457200" indent="-457200" algn="just">
              <a:buFont typeface="+mj-lt"/>
              <a:buAutoNum type="arabicPeriod"/>
              <a:tabLst>
                <a:tab pos="288290" algn="l"/>
              </a:tabLst>
            </a:pPr>
            <a:endParaRPr lang="en-GB" sz="24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endParaRPr>
          </a:p>
          <a:p>
            <a:pPr lvl="0" algn="just" defTabSz="287338" eaLnBrk="1" hangingPunct="1">
              <a:lnSpc>
                <a:spcPct val="90000"/>
              </a:lnSpc>
              <a:spcAft>
                <a:spcPts val="1200"/>
              </a:spcAft>
              <a:buClr>
                <a:schemeClr val="accent2"/>
              </a:buClr>
              <a:buFont typeface="+mj-lt"/>
              <a:buAutoNum type="arabicPeriod"/>
            </a:pPr>
            <a:endParaRPr lang="en-GB" sz="2400" b="1" dirty="0">
              <a:solidFill>
                <a:srgbClr val="2D2DB9"/>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6880B1-9F98-4979-B131-D90DE2358322}" type="slidenum">
              <a:rPr kumimoji="0" lang="en-GB" sz="14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8600"/>
              </a:solidFill>
              <a:effectLst/>
              <a:uLnTx/>
              <a:uFillTx/>
              <a:latin typeface="Calibri" panose="020F0502020204030204" pitchFamily="34" charset="0"/>
              <a:ea typeface="+mn-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335360" y="773088"/>
            <a:ext cx="11521280"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B04A7614-559A-43C7-B91C-BAAB53383ABA}"/>
              </a:ext>
            </a:extLst>
          </p:cNvPr>
          <p:cNvSpPr/>
          <p:nvPr/>
        </p:nvSpPr>
        <p:spPr>
          <a:xfrm>
            <a:off x="1488009" y="909867"/>
            <a:ext cx="9215985" cy="461665"/>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20000"/>
              </a:spcBef>
              <a:spcAft>
                <a:spcPct val="0"/>
              </a:spcAft>
              <a:buClrTx/>
              <a:buSzTx/>
              <a:buFontTx/>
              <a:buNone/>
              <a:tabLst>
                <a:tab pos="288290" algn="l"/>
              </a:tabLst>
              <a:defRPr/>
            </a:pPr>
            <a:r>
              <a:rPr lang="el-GR" b="1" kern="0" dirty="0" err="1">
                <a:solidFill>
                  <a:srgbClr val="009900"/>
                </a:solidFill>
                <a:latin typeface="Calibri" panose="020F0502020204030204" pitchFamily="34" charset="0"/>
                <a:cs typeface="Calibri" panose="020F0502020204030204" pitchFamily="34" charset="0"/>
              </a:rPr>
              <a:t>Πολυεπιχειρησιακά</a:t>
            </a:r>
            <a:r>
              <a:rPr lang="el-GR" b="1" kern="0" dirty="0">
                <a:solidFill>
                  <a:srgbClr val="009900"/>
                </a:solidFill>
                <a:latin typeface="Calibri" panose="020F0502020204030204" pitchFamily="34" charset="0"/>
                <a:cs typeface="Calibri" panose="020F0502020204030204" pitchFamily="34" charset="0"/>
              </a:rPr>
              <a:t> </a:t>
            </a:r>
            <a:r>
              <a:rPr kumimoji="0" lang="el-GR" b="1" i="0" u="none" strike="noStrike" kern="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Προγράμματα Κατάρτισης – Ζωτικής Σημασίας (8)</a:t>
            </a:r>
            <a:endParaRPr kumimoji="0" lang="en-GB" b="0" i="0" u="none" strike="noStrike" kern="0" cap="none" spc="0" normalizeH="0" baseline="0" noProof="0" dirty="0">
              <a:ln>
                <a:noFill/>
              </a:ln>
              <a:solidFill>
                <a:srgbClr val="0099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186779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0" y="1"/>
          <a:ext cx="12192000" cy="6856413"/>
        </p:xfrm>
        <a:graphic>
          <a:graphicData uri="http://schemas.openxmlformats.org/presentationml/2006/ole">
            <mc:AlternateContent xmlns:mc="http://schemas.openxmlformats.org/markup-compatibility/2006">
              <mc:Choice xmlns:v="urn:schemas-microsoft-com:vml" Requires="v">
                <p:oleObj spid="_x0000_s123923"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0" indent="0" defTabSz="287338" eaLnBrk="1" hangingPunct="1">
              <a:lnSpc>
                <a:spcPct val="90000"/>
              </a:lnSpc>
              <a:spcAft>
                <a:spcPts val="1200"/>
              </a:spcAft>
              <a:buClr>
                <a:schemeClr val="accent2"/>
              </a:buClr>
              <a:buNone/>
            </a:pPr>
            <a:endParaRPr lang="el-GR" sz="3600" dirty="0">
              <a:solidFill>
                <a:schemeClr val="accent2"/>
              </a:solidFill>
              <a:latin typeface="Calibri" panose="020F0502020204030204" pitchFamily="34" charset="0"/>
              <a:cs typeface="Calibri" panose="020F0502020204030204" pitchFamily="34" charset="0"/>
            </a:endParaRPr>
          </a:p>
          <a:p>
            <a:pPr marL="0" indent="0" algn="just" defTabSz="287338" eaLnBrk="1" hangingPunct="1">
              <a:spcBef>
                <a:spcPts val="0"/>
              </a:spcBef>
              <a:spcAft>
                <a:spcPts val="0"/>
              </a:spcAft>
              <a:buClr>
                <a:schemeClr val="accent2"/>
              </a:buClr>
              <a:buNone/>
            </a:pPr>
            <a:r>
              <a:rPr lang="el-GR" sz="4000" dirty="0">
                <a:solidFill>
                  <a:schemeClr val="accent2"/>
                </a:solidFill>
                <a:latin typeface="Calibri" panose="020F0502020204030204" pitchFamily="34" charset="0"/>
                <a:cs typeface="Calibri" panose="020F0502020204030204" pitchFamily="34" charset="0"/>
              </a:rPr>
              <a:t>Στοχεύουν στην ικανοποίηση των αναγκών κατάρτισης των επιχειρήσεων/οργανισμών και των </a:t>
            </a:r>
            <a:r>
              <a:rPr lang="el-GR" sz="4000" dirty="0" err="1">
                <a:solidFill>
                  <a:schemeClr val="accent2"/>
                </a:solidFill>
                <a:latin typeface="Calibri" panose="020F0502020204030204" pitchFamily="34" charset="0"/>
                <a:cs typeface="Calibri" panose="020F0502020204030204" pitchFamily="34" charset="0"/>
              </a:rPr>
              <a:t>εργοδοτουμένων</a:t>
            </a:r>
            <a:r>
              <a:rPr lang="el-GR" sz="4000" dirty="0">
                <a:solidFill>
                  <a:schemeClr val="accent2"/>
                </a:solidFill>
                <a:latin typeface="Calibri" panose="020F0502020204030204" pitchFamily="34" charset="0"/>
                <a:cs typeface="Calibri" panose="020F0502020204030204" pitchFamily="34" charset="0"/>
              </a:rPr>
              <a:t> τους, σε θέματα ή τομείς που αποτελούν προτεραιότητα για την οικονομία του τόπου.</a:t>
            </a:r>
            <a:endParaRPr lang="en-GB" sz="4000" b="1" dirty="0">
              <a:solidFill>
                <a:schemeClr val="accent2"/>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6880B1-9F98-4979-B131-D90DE2358322}" type="slidenum">
              <a:rPr kumimoji="0" lang="en-GB" sz="14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8600"/>
              </a:solidFill>
              <a:effectLst/>
              <a:uLnTx/>
              <a:uFillTx/>
              <a:latin typeface="Calibri" panose="020F0502020204030204" pitchFamily="34" charset="0"/>
              <a:ea typeface="+mn-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631776" y="773088"/>
            <a:ext cx="11712624"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8600"/>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5213F17C-4652-41D1-A8A5-68655DFBDBCF}"/>
              </a:ext>
            </a:extLst>
          </p:cNvPr>
          <p:cNvSpPr txBox="1"/>
          <p:nvPr/>
        </p:nvSpPr>
        <p:spPr>
          <a:xfrm>
            <a:off x="1487488" y="944724"/>
            <a:ext cx="9721080" cy="461665"/>
          </a:xfrm>
          <a:prstGeom prst="rect">
            <a:avLst/>
          </a:prstGeom>
          <a:noFill/>
        </p:spPr>
        <p:txBody>
          <a:bodyPr wrap="square">
            <a:spAutoFit/>
          </a:bodyPr>
          <a:lstStyle/>
          <a:p>
            <a:pPr algn="ctr"/>
            <a:r>
              <a:rPr kumimoji="0" lang="el-GR"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Μονοεπιχειρησιακά</a:t>
            </a:r>
            <a:r>
              <a:rPr kumimoji="0" lang="el-GR"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Προγράμματα Κατάρτισης στην Κύπρο (1)</a:t>
            </a:r>
            <a:endParaRPr lang="en-GB" dirty="0">
              <a:solidFill>
                <a:srgbClr val="00B050"/>
              </a:solidFill>
            </a:endParaRPr>
          </a:p>
        </p:txBody>
      </p:sp>
    </p:spTree>
    <p:extLst>
      <p:ext uri="{BB962C8B-B14F-4D97-AF65-F5344CB8AC3E}">
        <p14:creationId xmlns:p14="http://schemas.microsoft.com/office/powerpoint/2010/main" val="1507727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0" y="1"/>
          <a:ext cx="12192000" cy="6856413"/>
        </p:xfrm>
        <a:graphic>
          <a:graphicData uri="http://schemas.openxmlformats.org/presentationml/2006/ole">
            <mc:AlternateContent xmlns:mc="http://schemas.openxmlformats.org/markup-compatibility/2006">
              <mc:Choice xmlns:v="urn:schemas-microsoft-com:vml" Requires="v">
                <p:oleObj spid="_x0000_s62491"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0" indent="0" algn="just">
              <a:buNone/>
            </a:pPr>
            <a:endParaRPr lang="el-GR" sz="2400" dirty="0">
              <a:solidFill>
                <a:srgbClr val="2D2DB9"/>
              </a:solidFill>
              <a:latin typeface="Calibri" panose="020F0502020204030204" pitchFamily="34" charset="0"/>
              <a:ea typeface="Times New Roman" panose="02020603050405020304" pitchFamily="18" charset="0"/>
              <a:cs typeface="Calibri" panose="020F0502020204030204" pitchFamily="34" charset="0"/>
            </a:endParaRPr>
          </a:p>
          <a:p>
            <a:pPr marL="0" marR="0" lvl="0" indent="0" defTabSz="914400" rtl="0" eaLnBrk="0" fontAlgn="base" latinLnBrk="0" hangingPunct="0">
              <a:lnSpc>
                <a:spcPct val="100000"/>
              </a:lnSpc>
              <a:spcBef>
                <a:spcPct val="20000"/>
              </a:spcBef>
              <a:spcAft>
                <a:spcPct val="0"/>
              </a:spcAft>
              <a:buClrTx/>
              <a:buSzTx/>
              <a:buFontTx/>
              <a:buNone/>
              <a:tabLst/>
              <a:defRPr/>
            </a:pPr>
            <a:r>
              <a:rPr lang="el-GR" b="1" dirty="0">
                <a:solidFill>
                  <a:srgbClr val="FF0000"/>
                </a:solidFill>
                <a:latin typeface="Calibri" panose="020F0502020204030204" pitchFamily="34" charset="0"/>
                <a:cs typeface="Calibri" panose="020F0502020204030204" pitchFamily="34" charset="0"/>
              </a:rPr>
              <a:t>Τρίτο Στάδιο - </a:t>
            </a:r>
            <a:r>
              <a:rPr kumimoji="0" lang="el-GR"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Καταβολή του χορηγήματος</a:t>
            </a:r>
            <a:endParaRPr kumimoji="0" lang="el-GR" b="1" i="0" u="none" strike="noStrike" kern="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0" fontAlgn="base" latinLnBrk="0" hangingPunct="0">
              <a:lnSpc>
                <a:spcPct val="100000"/>
              </a:lnSpc>
              <a:spcBef>
                <a:spcPct val="20000"/>
              </a:spcBef>
              <a:spcAft>
                <a:spcPct val="0"/>
              </a:spcAft>
              <a:buClrTx/>
              <a:buSzTx/>
              <a:buFontTx/>
              <a:buNone/>
              <a:tabLst/>
              <a:defRPr/>
            </a:pPr>
            <a:r>
              <a:rPr lang="el-GR" dirty="0">
                <a:solidFill>
                  <a:srgbClr val="2D2DB9"/>
                </a:solidFill>
                <a:latin typeface="Calibri" panose="020F0502020204030204" pitchFamily="34" charset="0"/>
                <a:cs typeface="Calibri" panose="020F0502020204030204" pitchFamily="34" charset="0"/>
              </a:rPr>
              <a:t>Η ΑνΑΔ καταβάλλει χορήγημα στους εργοδότες για τη συμμετοχή </a:t>
            </a:r>
            <a:r>
              <a:rPr lang="el-GR" dirty="0" err="1">
                <a:solidFill>
                  <a:srgbClr val="2D2DB9"/>
                </a:solidFill>
                <a:latin typeface="Calibri" panose="020F0502020204030204" pitchFamily="34" charset="0"/>
                <a:cs typeface="Calibri" panose="020F0502020204030204" pitchFamily="34" charset="0"/>
              </a:rPr>
              <a:t>εργοδοτουμένων</a:t>
            </a:r>
            <a:r>
              <a:rPr lang="el-GR" dirty="0">
                <a:solidFill>
                  <a:srgbClr val="2D2DB9"/>
                </a:solidFill>
                <a:latin typeface="Calibri" panose="020F0502020204030204" pitchFamily="34" charset="0"/>
                <a:cs typeface="Calibri" panose="020F0502020204030204" pitchFamily="34" charset="0"/>
              </a:rPr>
              <a:t> τους στο πρόγραμμα</a:t>
            </a:r>
          </a:p>
          <a:p>
            <a:pPr marL="0" marR="0" lvl="0" indent="0" algn="just" defTabSz="914400" rtl="0" eaLnBrk="0" fontAlgn="base" latinLnBrk="0" hangingPunct="0">
              <a:lnSpc>
                <a:spcPct val="100000"/>
              </a:lnSpc>
              <a:spcBef>
                <a:spcPct val="20000"/>
              </a:spcBef>
              <a:spcAft>
                <a:spcPct val="0"/>
              </a:spcAft>
              <a:buClrTx/>
              <a:buSzTx/>
              <a:buFontTx/>
              <a:buNone/>
              <a:tabLst/>
              <a:defRPr/>
            </a:pPr>
            <a:endParaRPr lang="el-GR" dirty="0">
              <a:solidFill>
                <a:srgbClr val="2D2DB9"/>
              </a:solidFill>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20000"/>
              </a:spcBef>
              <a:spcAft>
                <a:spcPct val="0"/>
              </a:spcAft>
              <a:buClrTx/>
              <a:buSzTx/>
              <a:buFontTx/>
              <a:buNone/>
              <a:tabLst/>
              <a:defRPr/>
            </a:pPr>
            <a:r>
              <a:rPr lang="el-GR" dirty="0">
                <a:solidFill>
                  <a:srgbClr val="2D2DB9"/>
                </a:solidFill>
                <a:latin typeface="Calibri" panose="020F0502020204030204" pitchFamily="34" charset="0"/>
                <a:cs typeface="Calibri" panose="020F0502020204030204" pitchFamily="34" charset="0"/>
              </a:rPr>
              <a:t>Το χορήγημα καταβάλλεται από την ΑνΑΔ απευθείας στο ΚΕΚ ύστερα από εξουσιοδότηση του εργοδότη</a:t>
            </a:r>
            <a:endParaRPr lang="en-GB" sz="24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endParaRPr>
          </a:p>
          <a:p>
            <a:pPr lvl="0" algn="just" defTabSz="287338" eaLnBrk="1" hangingPunct="1">
              <a:lnSpc>
                <a:spcPct val="90000"/>
              </a:lnSpc>
              <a:spcAft>
                <a:spcPts val="1200"/>
              </a:spcAft>
              <a:buClr>
                <a:schemeClr val="accent2"/>
              </a:buClr>
              <a:buFont typeface="+mj-lt"/>
              <a:buAutoNum type="arabicPeriod"/>
            </a:pPr>
            <a:endParaRPr lang="en-GB" sz="2400" b="1" dirty="0">
              <a:solidFill>
                <a:srgbClr val="2D2DB9"/>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6880B1-9F98-4979-B131-D90DE2358322}" type="slidenum">
              <a:rPr kumimoji="0" lang="en-GB" sz="14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8600"/>
              </a:solidFill>
              <a:effectLst/>
              <a:uLnTx/>
              <a:uFillTx/>
              <a:latin typeface="Calibri" panose="020F0502020204030204" pitchFamily="34" charset="0"/>
              <a:ea typeface="+mn-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335360" y="773088"/>
            <a:ext cx="11521280"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8D3C7AE1-9ABC-44D2-AD6F-2CD84501C205}"/>
              </a:ext>
            </a:extLst>
          </p:cNvPr>
          <p:cNvSpPr/>
          <p:nvPr/>
        </p:nvSpPr>
        <p:spPr>
          <a:xfrm>
            <a:off x="1488009" y="909867"/>
            <a:ext cx="9215985" cy="461665"/>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20000"/>
              </a:spcBef>
              <a:spcAft>
                <a:spcPct val="0"/>
              </a:spcAft>
              <a:buClrTx/>
              <a:buSzTx/>
              <a:buFontTx/>
              <a:buNone/>
              <a:tabLst>
                <a:tab pos="288290" algn="l"/>
              </a:tabLst>
              <a:defRPr/>
            </a:pPr>
            <a:r>
              <a:rPr lang="el-GR" b="1" kern="0" dirty="0" err="1">
                <a:solidFill>
                  <a:srgbClr val="009900"/>
                </a:solidFill>
                <a:latin typeface="Calibri" panose="020F0502020204030204" pitchFamily="34" charset="0"/>
                <a:cs typeface="Calibri" panose="020F0502020204030204" pitchFamily="34" charset="0"/>
              </a:rPr>
              <a:t>Πολυεπιχειρησιακά</a:t>
            </a:r>
            <a:r>
              <a:rPr lang="el-GR" b="1" kern="0" dirty="0">
                <a:solidFill>
                  <a:srgbClr val="009900"/>
                </a:solidFill>
                <a:latin typeface="Calibri" panose="020F0502020204030204" pitchFamily="34" charset="0"/>
                <a:cs typeface="Calibri" panose="020F0502020204030204" pitchFamily="34" charset="0"/>
              </a:rPr>
              <a:t> </a:t>
            </a:r>
            <a:r>
              <a:rPr kumimoji="0" lang="el-GR" b="1" i="0" u="none" strike="noStrike" kern="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Προγράμματα Κατάρτισης – Ζωτικής Σημασίας (9)</a:t>
            </a:r>
            <a:endParaRPr kumimoji="0" lang="en-GB" b="0" i="0" u="none" strike="noStrike" kern="0" cap="none" spc="0" normalizeH="0" baseline="0" noProof="0" dirty="0">
              <a:ln>
                <a:noFill/>
              </a:ln>
              <a:solidFill>
                <a:srgbClr val="0099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2749053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0" y="1"/>
          <a:ext cx="12192000" cy="6856413"/>
        </p:xfrm>
        <a:graphic>
          <a:graphicData uri="http://schemas.openxmlformats.org/presentationml/2006/ole">
            <mc:AlternateContent xmlns:mc="http://schemas.openxmlformats.org/markup-compatibility/2006">
              <mc:Choice xmlns:v="urn:schemas-microsoft-com:vml" Requires="v">
                <p:oleObj spid="_x0000_s63515"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0" indent="0" algn="just">
              <a:buNone/>
            </a:pPr>
            <a:endParaRPr lang="el-GR" sz="2400" dirty="0">
              <a:solidFill>
                <a:srgbClr val="2D2DB9"/>
              </a:solidFill>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0" fontAlgn="base" latinLnBrk="0" hangingPunct="0">
              <a:lnSpc>
                <a:spcPct val="100000"/>
              </a:lnSpc>
              <a:spcBef>
                <a:spcPct val="20000"/>
              </a:spcBef>
              <a:spcAft>
                <a:spcPct val="0"/>
              </a:spcAft>
              <a:buClrTx/>
              <a:buSzTx/>
              <a:buFontTx/>
              <a:buNone/>
              <a:tabLst/>
              <a:defRPr/>
            </a:pPr>
            <a:endParaRPr lang="el-GR" sz="2400" dirty="0">
              <a:solidFill>
                <a:srgbClr val="2D2DB9"/>
              </a:solidFill>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20000"/>
              </a:spcBef>
              <a:spcAft>
                <a:spcPct val="0"/>
              </a:spcAft>
              <a:buClrTx/>
              <a:buSzTx/>
              <a:buFontTx/>
              <a:buNone/>
              <a:tabLst/>
              <a:defRPr/>
            </a:pPr>
            <a:endParaRPr lang="el-GR" sz="2400" dirty="0">
              <a:solidFill>
                <a:srgbClr val="2D2DB9"/>
              </a:solidFill>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20000"/>
              </a:spcBef>
              <a:spcAft>
                <a:spcPct val="0"/>
              </a:spcAft>
              <a:buClrTx/>
              <a:buSzTx/>
              <a:buFontTx/>
              <a:buNone/>
              <a:tabLst/>
              <a:defRPr/>
            </a:pPr>
            <a:r>
              <a:rPr lang="el-GR" sz="2800" dirty="0">
                <a:solidFill>
                  <a:srgbClr val="2D2DB9"/>
                </a:solidFill>
                <a:latin typeface="Calibri" panose="020F0502020204030204" pitchFamily="34" charset="0"/>
                <a:cs typeface="Calibri" panose="020F0502020204030204" pitchFamily="34" charset="0"/>
              </a:rPr>
              <a:t>Ένταση ενίσχυσης ύψους 100% για όλες τις επιχειρήσεις/οργανισμούς. </a:t>
            </a:r>
          </a:p>
          <a:p>
            <a:pPr marL="0" marR="0" lvl="0" indent="0" algn="just" defTabSz="914400" rtl="0" eaLnBrk="0" fontAlgn="base" latinLnBrk="0" hangingPunct="0">
              <a:lnSpc>
                <a:spcPct val="100000"/>
              </a:lnSpc>
              <a:spcBef>
                <a:spcPct val="20000"/>
              </a:spcBef>
              <a:spcAft>
                <a:spcPct val="0"/>
              </a:spcAft>
              <a:buClrTx/>
              <a:buSzTx/>
              <a:buFontTx/>
              <a:buNone/>
              <a:tabLst/>
              <a:defRPr/>
            </a:pPr>
            <a:endParaRPr lang="el-GR" sz="2800" dirty="0">
              <a:solidFill>
                <a:srgbClr val="2D2DB9"/>
              </a:solidFill>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20000"/>
              </a:spcBef>
              <a:spcAft>
                <a:spcPct val="0"/>
              </a:spcAft>
              <a:buClrTx/>
              <a:buSzTx/>
              <a:buFontTx/>
              <a:buNone/>
              <a:tabLst/>
              <a:defRPr/>
            </a:pPr>
            <a:r>
              <a:rPr lang="el-GR" sz="2800" dirty="0">
                <a:solidFill>
                  <a:srgbClr val="2D2DB9"/>
                </a:solidFill>
                <a:latin typeface="Calibri" panose="020F0502020204030204" pitchFamily="34" charset="0"/>
                <a:cs typeface="Calibri" panose="020F0502020204030204" pitchFamily="34" charset="0"/>
              </a:rPr>
              <a:t>Η ένταση ενίσχυσης είναι το ύψος της ενίσχυσης εκφρασμένο ως ποσοστό επί της επιλέξιμης δαπάνης. </a:t>
            </a:r>
          </a:p>
          <a:p>
            <a:pPr marL="0" marR="0" lvl="0" indent="0" algn="just" defTabSz="914400" rtl="0" eaLnBrk="0" fontAlgn="base" latinLnBrk="0" hangingPunct="0">
              <a:lnSpc>
                <a:spcPct val="100000"/>
              </a:lnSpc>
              <a:spcBef>
                <a:spcPct val="20000"/>
              </a:spcBef>
              <a:spcAft>
                <a:spcPct val="0"/>
              </a:spcAft>
              <a:buClrTx/>
              <a:buSzTx/>
              <a:buFontTx/>
              <a:buNone/>
              <a:tabLst/>
              <a:defRPr/>
            </a:pPr>
            <a:endParaRPr lang="el-GR" sz="2800" b="1" dirty="0">
              <a:solidFill>
                <a:srgbClr val="2D2DB9"/>
              </a:solidFill>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20000"/>
              </a:spcBef>
              <a:spcAft>
                <a:spcPct val="0"/>
              </a:spcAft>
              <a:buClrTx/>
              <a:buSzTx/>
              <a:buFontTx/>
              <a:buNone/>
              <a:tabLst/>
              <a:defRPr/>
            </a:pPr>
            <a:r>
              <a:rPr lang="el-GR" sz="2800" dirty="0">
                <a:solidFill>
                  <a:srgbClr val="2D2DB9"/>
                </a:solidFill>
                <a:latin typeface="Calibri" panose="020F0502020204030204" pitchFamily="34" charset="0"/>
                <a:cs typeface="Calibri" panose="020F0502020204030204" pitchFamily="34" charset="0"/>
              </a:rPr>
              <a:t>Ανώτατο Ωριαίο Χορήγημα είναι €85/καταρτιζόμενο.</a:t>
            </a:r>
            <a:endParaRPr lang="en-GB" sz="2800" b="1" dirty="0">
              <a:solidFill>
                <a:srgbClr val="2D2DB9"/>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6880B1-9F98-4979-B131-D90DE2358322}" type="slidenum">
              <a:rPr kumimoji="0" lang="en-GB" sz="14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8600"/>
              </a:solidFill>
              <a:effectLst/>
              <a:uLnTx/>
              <a:uFillTx/>
              <a:latin typeface="Calibri" panose="020F0502020204030204" pitchFamily="34" charset="0"/>
              <a:ea typeface="+mn-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336644" y="1889447"/>
            <a:ext cx="11521280"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Υπολογισμός Χορηγήματος</a:t>
            </a:r>
            <a:endParaRPr kumimoji="0" lang="en-GB"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9BC68570-EA22-4F2A-9A45-9CCDB19B1542}"/>
              </a:ext>
            </a:extLst>
          </p:cNvPr>
          <p:cNvSpPr/>
          <p:nvPr/>
        </p:nvSpPr>
        <p:spPr>
          <a:xfrm>
            <a:off x="1410264" y="909867"/>
            <a:ext cx="9371476" cy="461665"/>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20000"/>
              </a:spcBef>
              <a:spcAft>
                <a:spcPct val="0"/>
              </a:spcAft>
              <a:buClrTx/>
              <a:buSzTx/>
              <a:buFontTx/>
              <a:buNone/>
              <a:tabLst>
                <a:tab pos="288290" algn="l"/>
              </a:tabLst>
              <a:defRPr/>
            </a:pPr>
            <a:r>
              <a:rPr lang="el-GR" b="1" kern="0" dirty="0" err="1">
                <a:solidFill>
                  <a:srgbClr val="009900"/>
                </a:solidFill>
                <a:latin typeface="Calibri" panose="020F0502020204030204" pitchFamily="34" charset="0"/>
                <a:cs typeface="Calibri" panose="020F0502020204030204" pitchFamily="34" charset="0"/>
              </a:rPr>
              <a:t>Πολυεπιχειρησιακά</a:t>
            </a:r>
            <a:r>
              <a:rPr lang="el-GR" b="1" kern="0" dirty="0">
                <a:solidFill>
                  <a:srgbClr val="009900"/>
                </a:solidFill>
                <a:latin typeface="Calibri" panose="020F0502020204030204" pitchFamily="34" charset="0"/>
                <a:cs typeface="Calibri" panose="020F0502020204030204" pitchFamily="34" charset="0"/>
              </a:rPr>
              <a:t> </a:t>
            </a:r>
            <a:r>
              <a:rPr kumimoji="0" lang="el-GR" b="1" i="0" u="none" strike="noStrike" kern="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Προγράμματα Κατάρτισης – Ζωτικής Σημασίας (10)</a:t>
            </a:r>
            <a:endParaRPr kumimoji="0" lang="en-GB" b="0" i="0" u="none" strike="noStrike" kern="0" cap="none" spc="0" normalizeH="0" baseline="0" noProof="0" dirty="0">
              <a:ln>
                <a:noFill/>
              </a:ln>
              <a:solidFill>
                <a:srgbClr val="0099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7872428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0" y="1"/>
          <a:ext cx="12192000" cy="6856413"/>
        </p:xfrm>
        <a:graphic>
          <a:graphicData uri="http://schemas.openxmlformats.org/presentationml/2006/ole">
            <mc:AlternateContent xmlns:mc="http://schemas.openxmlformats.org/markup-compatibility/2006">
              <mc:Choice xmlns:v="urn:schemas-microsoft-com:vml" Requires="v">
                <p:oleObj spid="_x0000_s65561"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lvl="0" algn="just" defTabSz="287338" eaLnBrk="1" hangingPunct="1">
              <a:lnSpc>
                <a:spcPct val="90000"/>
              </a:lnSpc>
              <a:spcAft>
                <a:spcPts val="1200"/>
              </a:spcAft>
              <a:buClr>
                <a:schemeClr val="accent2"/>
              </a:buClr>
              <a:buFont typeface="+mj-lt"/>
              <a:buAutoNum type="arabicPeriod"/>
            </a:pPr>
            <a:endParaRPr lang="el-GR" sz="2400" dirty="0">
              <a:solidFill>
                <a:srgbClr val="2D2DB9"/>
              </a:solidFill>
              <a:latin typeface="Calibri" panose="020F0502020204030204" pitchFamily="34" charset="0"/>
              <a:cs typeface="Calibri" panose="020F0502020204030204" pitchFamily="34" charset="0"/>
            </a:endParaRPr>
          </a:p>
          <a:p>
            <a:pPr lvl="0" algn="just" defTabSz="287338" eaLnBrk="1" hangingPunct="1">
              <a:lnSpc>
                <a:spcPct val="90000"/>
              </a:lnSpc>
              <a:spcAft>
                <a:spcPts val="1200"/>
              </a:spcAft>
              <a:buClr>
                <a:schemeClr val="accent2"/>
              </a:buClr>
              <a:buFont typeface="+mj-lt"/>
              <a:buAutoNum type="arabicPeriod"/>
            </a:pPr>
            <a:r>
              <a:rPr lang="el-GR" sz="2400" dirty="0">
                <a:solidFill>
                  <a:srgbClr val="2D2DB9"/>
                </a:solidFill>
                <a:latin typeface="Calibri" panose="020F0502020204030204" pitchFamily="34" charset="0"/>
                <a:cs typeface="Calibri" panose="020F0502020204030204" pitchFamily="34" charset="0"/>
              </a:rPr>
              <a:t>Ελάχιστη διάρκεια Ιδρυματικού Μέρους: 12 ώρες</a:t>
            </a:r>
          </a:p>
          <a:p>
            <a:pPr lvl="0" algn="just" defTabSz="287338" eaLnBrk="1" hangingPunct="1">
              <a:lnSpc>
                <a:spcPct val="90000"/>
              </a:lnSpc>
              <a:spcAft>
                <a:spcPts val="1200"/>
              </a:spcAft>
              <a:buClr>
                <a:schemeClr val="accent2"/>
              </a:buClr>
              <a:buFont typeface="+mj-lt"/>
              <a:buAutoNum type="arabicPeriod"/>
            </a:pPr>
            <a:r>
              <a:rPr lang="el-GR" sz="2400" dirty="0">
                <a:solidFill>
                  <a:srgbClr val="2D2DB9"/>
                </a:solidFill>
                <a:latin typeface="Calibri" panose="020F0502020204030204" pitchFamily="34" charset="0"/>
                <a:cs typeface="Calibri" panose="020F0502020204030204" pitchFamily="34" charset="0"/>
              </a:rPr>
              <a:t>Μέγιστη διάρκεια Ιδρυματικού Μέρους: 28 ώρες</a:t>
            </a:r>
          </a:p>
          <a:p>
            <a:pPr lvl="0" algn="just" defTabSz="287338" eaLnBrk="1" hangingPunct="1">
              <a:lnSpc>
                <a:spcPct val="90000"/>
              </a:lnSpc>
              <a:spcAft>
                <a:spcPts val="1200"/>
              </a:spcAft>
              <a:buClr>
                <a:schemeClr val="accent2"/>
              </a:buClr>
              <a:buFont typeface="+mj-lt"/>
              <a:buAutoNum type="arabicPeriod"/>
            </a:pPr>
            <a:r>
              <a:rPr lang="el-GR" sz="2400" dirty="0">
                <a:solidFill>
                  <a:srgbClr val="2D2DB9"/>
                </a:solidFill>
                <a:latin typeface="Calibri" panose="020F0502020204030204" pitchFamily="34" charset="0"/>
                <a:cs typeface="Calibri" panose="020F0502020204030204" pitchFamily="34" charset="0"/>
              </a:rPr>
              <a:t>Ελάχιστη διάρκεια </a:t>
            </a:r>
            <a:r>
              <a:rPr lang="el-GR" sz="2400" dirty="0" err="1">
                <a:solidFill>
                  <a:srgbClr val="2D2DB9"/>
                </a:solidFill>
                <a:latin typeface="Calibri" panose="020F0502020204030204" pitchFamily="34" charset="0"/>
                <a:cs typeface="Calibri" panose="020F0502020204030204" pitchFamily="34" charset="0"/>
              </a:rPr>
              <a:t>Ενδοεπιχειρησιακού</a:t>
            </a:r>
            <a:r>
              <a:rPr lang="el-GR" sz="2400" dirty="0">
                <a:solidFill>
                  <a:srgbClr val="2D2DB9"/>
                </a:solidFill>
                <a:latin typeface="Calibri" panose="020F0502020204030204" pitchFamily="34" charset="0"/>
                <a:cs typeface="Calibri" panose="020F0502020204030204" pitchFamily="34" charset="0"/>
              </a:rPr>
              <a:t> Μέρους: 3,5 ώρες</a:t>
            </a:r>
          </a:p>
          <a:p>
            <a:pPr lvl="0" algn="just" defTabSz="287338" eaLnBrk="1" hangingPunct="1">
              <a:lnSpc>
                <a:spcPct val="90000"/>
              </a:lnSpc>
              <a:spcAft>
                <a:spcPts val="1200"/>
              </a:spcAft>
              <a:buClr>
                <a:schemeClr val="accent2"/>
              </a:buClr>
              <a:buFont typeface="+mj-lt"/>
              <a:buAutoNum type="arabicPeriod"/>
            </a:pPr>
            <a:r>
              <a:rPr lang="el-GR" sz="2400" dirty="0">
                <a:solidFill>
                  <a:srgbClr val="2D2DB9"/>
                </a:solidFill>
                <a:latin typeface="Calibri" panose="020F0502020204030204" pitchFamily="34" charset="0"/>
                <a:cs typeface="Calibri" panose="020F0502020204030204" pitchFamily="34" charset="0"/>
              </a:rPr>
              <a:t>Μέγιστη διάρκεια </a:t>
            </a:r>
            <a:r>
              <a:rPr lang="el-GR" sz="2400" dirty="0" err="1">
                <a:solidFill>
                  <a:srgbClr val="2D2DB9"/>
                </a:solidFill>
                <a:latin typeface="Calibri" panose="020F0502020204030204" pitchFamily="34" charset="0"/>
                <a:cs typeface="Calibri" panose="020F0502020204030204" pitchFamily="34" charset="0"/>
              </a:rPr>
              <a:t>Ενδοεπιχειρησιακού</a:t>
            </a:r>
            <a:r>
              <a:rPr lang="el-GR" sz="2400" dirty="0">
                <a:solidFill>
                  <a:srgbClr val="2D2DB9"/>
                </a:solidFill>
                <a:latin typeface="Calibri" panose="020F0502020204030204" pitchFamily="34" charset="0"/>
                <a:cs typeface="Calibri" panose="020F0502020204030204" pitchFamily="34" charset="0"/>
              </a:rPr>
              <a:t> Μέρους: 7 ώρες</a:t>
            </a:r>
          </a:p>
          <a:p>
            <a:pPr lvl="0" algn="just" defTabSz="287338" eaLnBrk="1" hangingPunct="1">
              <a:lnSpc>
                <a:spcPct val="90000"/>
              </a:lnSpc>
              <a:spcAft>
                <a:spcPts val="1200"/>
              </a:spcAft>
              <a:buClr>
                <a:schemeClr val="accent2"/>
              </a:buClr>
              <a:buFont typeface="+mj-lt"/>
              <a:buAutoNum type="arabicPeriod"/>
            </a:pPr>
            <a:r>
              <a:rPr lang="el-GR" sz="2400" dirty="0">
                <a:solidFill>
                  <a:srgbClr val="2D2DB9"/>
                </a:solidFill>
                <a:latin typeface="Calibri" panose="020F0502020204030204" pitchFamily="34" charset="0"/>
                <a:cs typeface="Calibri" panose="020F0502020204030204" pitchFamily="34" charset="0"/>
              </a:rPr>
              <a:t>Μέγιστη διάρκεια κατάρτισης/ημέρα/επιχείρηση (ιδρυματικό ή/και </a:t>
            </a:r>
            <a:r>
              <a:rPr lang="el-GR" sz="2400" dirty="0" err="1">
                <a:solidFill>
                  <a:srgbClr val="2D2DB9"/>
                </a:solidFill>
                <a:latin typeface="Calibri" panose="020F0502020204030204" pitchFamily="34" charset="0"/>
                <a:cs typeface="Calibri" panose="020F0502020204030204" pitchFamily="34" charset="0"/>
              </a:rPr>
              <a:t>ενδοεπιχειρησιακό</a:t>
            </a:r>
            <a:r>
              <a:rPr lang="el-GR" sz="2400" dirty="0">
                <a:solidFill>
                  <a:srgbClr val="2D2DB9"/>
                </a:solidFill>
                <a:latin typeface="Calibri" panose="020F0502020204030204" pitchFamily="34" charset="0"/>
                <a:cs typeface="Calibri" panose="020F0502020204030204" pitchFamily="34" charset="0"/>
              </a:rPr>
              <a:t> μέρος): 7 ώρες</a:t>
            </a:r>
          </a:p>
          <a:p>
            <a:pPr lvl="0" algn="just" defTabSz="287338" eaLnBrk="1" hangingPunct="1">
              <a:lnSpc>
                <a:spcPct val="90000"/>
              </a:lnSpc>
              <a:spcAft>
                <a:spcPts val="1200"/>
              </a:spcAft>
              <a:buClr>
                <a:schemeClr val="accent2"/>
              </a:buClr>
              <a:buFont typeface="+mj-lt"/>
              <a:buAutoNum type="arabicPeriod"/>
            </a:pPr>
            <a:r>
              <a:rPr lang="el-GR" sz="2400" dirty="0">
                <a:solidFill>
                  <a:srgbClr val="2D2DB9"/>
                </a:solidFill>
                <a:latin typeface="Calibri" panose="020F0502020204030204" pitchFamily="34" charset="0"/>
                <a:cs typeface="Calibri" panose="020F0502020204030204" pitchFamily="34" charset="0"/>
              </a:rPr>
              <a:t>Μέγιστη συνολική διάρκεια συναντήσεων για το </a:t>
            </a:r>
            <a:r>
              <a:rPr lang="el-GR" sz="2400" dirty="0" err="1">
                <a:solidFill>
                  <a:srgbClr val="2D2DB9"/>
                </a:solidFill>
                <a:latin typeface="Calibri" panose="020F0502020204030204" pitchFamily="34" charset="0"/>
                <a:cs typeface="Calibri" panose="020F0502020204030204" pitchFamily="34" charset="0"/>
              </a:rPr>
              <a:t>ενδοεπιχειρησιακό</a:t>
            </a:r>
            <a:r>
              <a:rPr lang="el-GR" sz="2400" dirty="0">
                <a:solidFill>
                  <a:srgbClr val="2D2DB9"/>
                </a:solidFill>
                <a:latin typeface="Calibri" panose="020F0502020204030204" pitchFamily="34" charset="0"/>
                <a:cs typeface="Calibri" panose="020F0502020204030204" pitchFamily="34" charset="0"/>
              </a:rPr>
              <a:t> μέρος σε μία μέρα: 8 ώρες</a:t>
            </a:r>
            <a:endParaRPr lang="el-GR" sz="24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lgn="just">
              <a:buNone/>
            </a:pPr>
            <a:endParaRPr lang="en-GB" sz="24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endParaRPr>
          </a:p>
          <a:p>
            <a:pPr lvl="0" algn="just" defTabSz="287338" eaLnBrk="1" hangingPunct="1">
              <a:lnSpc>
                <a:spcPct val="90000"/>
              </a:lnSpc>
              <a:spcAft>
                <a:spcPts val="1200"/>
              </a:spcAft>
              <a:buClr>
                <a:schemeClr val="accent2"/>
              </a:buClr>
              <a:buFont typeface="+mj-lt"/>
              <a:buAutoNum type="arabicPeriod"/>
            </a:pPr>
            <a:endParaRPr lang="en-GB" sz="2400" b="1" dirty="0">
              <a:solidFill>
                <a:srgbClr val="2D2DB9"/>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6880B1-9F98-4979-B131-D90DE2358322}" type="slidenum">
              <a:rPr kumimoji="0" lang="en-GB" sz="14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8600"/>
              </a:solidFill>
              <a:effectLst/>
              <a:uLnTx/>
              <a:uFillTx/>
              <a:latin typeface="Calibri" panose="020F0502020204030204" pitchFamily="34" charset="0"/>
              <a:ea typeface="+mn-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451249" y="1484784"/>
            <a:ext cx="11521280"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Σημαντικές Επισημάνσεις (1)</a:t>
            </a:r>
            <a:endParaRPr kumimoji="0" lang="en-GB"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08B2B945-23B8-4F7F-A6D9-86D4A34B6834}"/>
              </a:ext>
            </a:extLst>
          </p:cNvPr>
          <p:cNvSpPr/>
          <p:nvPr/>
        </p:nvSpPr>
        <p:spPr>
          <a:xfrm>
            <a:off x="1410264" y="909867"/>
            <a:ext cx="9371476" cy="461665"/>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20000"/>
              </a:spcBef>
              <a:spcAft>
                <a:spcPct val="0"/>
              </a:spcAft>
              <a:buClrTx/>
              <a:buSzTx/>
              <a:buFontTx/>
              <a:buNone/>
              <a:tabLst>
                <a:tab pos="288290" algn="l"/>
              </a:tabLst>
              <a:defRPr/>
            </a:pPr>
            <a:r>
              <a:rPr lang="el-GR" b="1" kern="0" dirty="0" err="1">
                <a:solidFill>
                  <a:srgbClr val="009900"/>
                </a:solidFill>
                <a:latin typeface="Calibri" panose="020F0502020204030204" pitchFamily="34" charset="0"/>
                <a:cs typeface="Calibri" panose="020F0502020204030204" pitchFamily="34" charset="0"/>
              </a:rPr>
              <a:t>Πολυεπιχειρησιακά</a:t>
            </a:r>
            <a:r>
              <a:rPr lang="el-GR" b="1" kern="0" dirty="0">
                <a:solidFill>
                  <a:srgbClr val="009900"/>
                </a:solidFill>
                <a:latin typeface="Calibri" panose="020F0502020204030204" pitchFamily="34" charset="0"/>
                <a:cs typeface="Calibri" panose="020F0502020204030204" pitchFamily="34" charset="0"/>
              </a:rPr>
              <a:t> </a:t>
            </a:r>
            <a:r>
              <a:rPr kumimoji="0" lang="el-GR" b="1" i="0" u="none" strike="noStrike" kern="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Προγράμματα Κατάρτισης – Ζωτικής Σημασίας (11)</a:t>
            </a:r>
            <a:endParaRPr kumimoji="0" lang="en-GB" b="0" i="0" u="none" strike="noStrike" kern="0" cap="none" spc="0" normalizeH="0" baseline="0" noProof="0" dirty="0">
              <a:ln>
                <a:noFill/>
              </a:ln>
              <a:solidFill>
                <a:srgbClr val="0099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1686718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0" y="1"/>
          <a:ext cx="12192000" cy="6856413"/>
        </p:xfrm>
        <a:graphic>
          <a:graphicData uri="http://schemas.openxmlformats.org/presentationml/2006/ole">
            <mc:AlternateContent xmlns:mc="http://schemas.openxmlformats.org/markup-compatibility/2006">
              <mc:Choice xmlns:v="urn:schemas-microsoft-com:vml" Requires="v">
                <p:oleObj spid="_x0000_s64537"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457200" indent="-457200" algn="just">
              <a:buFont typeface="+mj-lt"/>
              <a:buAutoNum type="arabicPeriod"/>
              <a:tabLst>
                <a:tab pos="288290" algn="l"/>
              </a:tabLst>
            </a:pPr>
            <a:endParaRPr lang="el-GR" sz="24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endParaRPr>
          </a:p>
          <a:p>
            <a:pPr marL="457200" indent="-457200" algn="just">
              <a:buFont typeface="+mj-lt"/>
              <a:buAutoNum type="arabicPeriod"/>
              <a:tabLst>
                <a:tab pos="288290" algn="l"/>
              </a:tabLst>
            </a:pPr>
            <a:endParaRPr lang="el-GR" sz="2400" dirty="0">
              <a:solidFill>
                <a:srgbClr val="2D2DB9"/>
              </a:solidFill>
              <a:latin typeface="Calibri" panose="020F0502020204030204" pitchFamily="34" charset="0"/>
              <a:ea typeface="Times New Roman" panose="02020603050405020304" pitchFamily="18" charset="0"/>
              <a:cs typeface="Calibri" panose="020F0502020204030204" pitchFamily="34" charset="0"/>
            </a:endParaRPr>
          </a:p>
          <a:p>
            <a:pPr marL="457200" indent="-457200" algn="just">
              <a:buFont typeface="+mj-lt"/>
              <a:buAutoNum type="arabicPeriod"/>
              <a:tabLst>
                <a:tab pos="288290" algn="l"/>
              </a:tabLst>
            </a:pPr>
            <a:r>
              <a:rPr lang="el-GR" sz="24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Δικαιούχοι για συμμετοχή στα προγράμματα είναι οι </a:t>
            </a:r>
            <a:r>
              <a:rPr lang="el-GR" sz="2400" dirty="0" err="1">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εργοδοτούμενοι</a:t>
            </a:r>
            <a:r>
              <a:rPr lang="el-GR" sz="24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 επιχειρήσεων/οργανισμών.</a:t>
            </a:r>
          </a:p>
          <a:p>
            <a:pPr marL="457200" indent="-457200" algn="just">
              <a:buFont typeface="+mj-lt"/>
              <a:buAutoNum type="arabicPeriod"/>
              <a:tabLst>
                <a:tab pos="288290" algn="l"/>
              </a:tabLst>
            </a:pPr>
            <a:endParaRPr lang="el-GR" sz="24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endParaRPr>
          </a:p>
          <a:p>
            <a:pPr marL="457200" indent="-457200" algn="just">
              <a:spcBef>
                <a:spcPts val="0"/>
              </a:spcBef>
              <a:buFont typeface="+mj-lt"/>
              <a:buAutoNum type="arabicPeriod"/>
              <a:tabLst>
                <a:tab pos="288290" algn="l"/>
              </a:tabLst>
            </a:pPr>
            <a:r>
              <a:rPr lang="el-GR" sz="2400" dirty="0">
                <a:solidFill>
                  <a:srgbClr val="2D2DB9"/>
                </a:solidFill>
                <a:latin typeface="Calibri" panose="020F0502020204030204" pitchFamily="34" charset="0"/>
                <a:cs typeface="Calibri" panose="020F0502020204030204" pitchFamily="34" charset="0"/>
              </a:rPr>
              <a:t>Τα ελάχιστα και μέγιστα όρια αναφορικά με τον αριθμό συμμετοχών είναι: </a:t>
            </a:r>
          </a:p>
          <a:p>
            <a:pPr marL="457200" indent="-457200" algn="just">
              <a:spcBef>
                <a:spcPts val="0"/>
              </a:spcBef>
              <a:buFont typeface="+mj-lt"/>
              <a:buAutoNum type="arabicPeriod"/>
              <a:tabLst>
                <a:tab pos="288290" algn="l"/>
              </a:tabLst>
            </a:pPr>
            <a:endParaRPr lang="el-GR" sz="2400" dirty="0">
              <a:solidFill>
                <a:srgbClr val="2D2DB9"/>
              </a:solidFill>
              <a:latin typeface="Calibri" panose="020F0502020204030204" pitchFamily="34" charset="0"/>
              <a:cs typeface="Calibri" panose="020F0502020204030204" pitchFamily="34" charset="0"/>
            </a:endParaRPr>
          </a:p>
          <a:p>
            <a:pPr marL="0" indent="0" algn="just">
              <a:spcBef>
                <a:spcPts val="0"/>
              </a:spcBef>
              <a:buNone/>
              <a:tabLst>
                <a:tab pos="288290" algn="l"/>
              </a:tabLst>
            </a:pPr>
            <a:r>
              <a:rPr lang="el-GR" sz="2400" dirty="0">
                <a:solidFill>
                  <a:srgbClr val="2D2DB9"/>
                </a:solidFill>
                <a:latin typeface="Calibri" panose="020F0502020204030204" pitchFamily="34" charset="0"/>
                <a:cs typeface="Calibri" panose="020F0502020204030204" pitchFamily="34" charset="0"/>
              </a:rPr>
              <a:t>		• Ελάχιστος αριθμός συμμετεχόντων: 8 </a:t>
            </a:r>
          </a:p>
          <a:p>
            <a:pPr marL="0" indent="0" algn="just">
              <a:spcBef>
                <a:spcPts val="0"/>
              </a:spcBef>
              <a:buNone/>
              <a:tabLst>
                <a:tab pos="288290" algn="l"/>
              </a:tabLst>
            </a:pPr>
            <a:endParaRPr lang="el-GR" sz="2400" dirty="0">
              <a:solidFill>
                <a:srgbClr val="2D2DB9"/>
              </a:solidFill>
              <a:latin typeface="Calibri" panose="020F0502020204030204" pitchFamily="34" charset="0"/>
              <a:cs typeface="Calibri" panose="020F0502020204030204" pitchFamily="34" charset="0"/>
            </a:endParaRPr>
          </a:p>
          <a:p>
            <a:pPr marL="0" indent="0" algn="just">
              <a:spcBef>
                <a:spcPts val="0"/>
              </a:spcBef>
              <a:buNone/>
              <a:tabLst>
                <a:tab pos="288290" algn="l"/>
              </a:tabLst>
            </a:pPr>
            <a:r>
              <a:rPr lang="el-GR" sz="2400" dirty="0">
                <a:solidFill>
                  <a:srgbClr val="2D2DB9"/>
                </a:solidFill>
                <a:latin typeface="Calibri" panose="020F0502020204030204" pitchFamily="34" charset="0"/>
                <a:cs typeface="Calibri" panose="020F0502020204030204" pitchFamily="34" charset="0"/>
              </a:rPr>
              <a:t>		• Μέγιστος αριθμός συμμετεχόντων: 28 </a:t>
            </a:r>
          </a:p>
          <a:p>
            <a:pPr marL="0" indent="0" algn="just">
              <a:spcBef>
                <a:spcPts val="0"/>
              </a:spcBef>
              <a:buNone/>
              <a:tabLst>
                <a:tab pos="288290" algn="l"/>
              </a:tabLst>
            </a:pPr>
            <a:endParaRPr lang="el-GR" sz="2400" dirty="0">
              <a:solidFill>
                <a:srgbClr val="2D2DB9"/>
              </a:solidFill>
              <a:latin typeface="Calibri" panose="020F0502020204030204" pitchFamily="34" charset="0"/>
              <a:cs typeface="Calibri" panose="020F0502020204030204" pitchFamily="34" charset="0"/>
            </a:endParaRPr>
          </a:p>
          <a:p>
            <a:pPr marL="0" indent="0" algn="just">
              <a:spcBef>
                <a:spcPts val="0"/>
              </a:spcBef>
              <a:buNone/>
              <a:tabLst>
                <a:tab pos="288290" algn="l"/>
              </a:tabLst>
            </a:pPr>
            <a:r>
              <a:rPr lang="el-GR" sz="2400" dirty="0">
                <a:solidFill>
                  <a:srgbClr val="2D2DB9"/>
                </a:solidFill>
                <a:latin typeface="Calibri" panose="020F0502020204030204" pitchFamily="34" charset="0"/>
                <a:cs typeface="Calibri" panose="020F0502020204030204" pitchFamily="34" charset="0"/>
              </a:rPr>
              <a:t>		• Μέγιστος αριθμός συμμετεχόντων από μια επιχείρηση/οργανισμό: 3</a:t>
            </a:r>
            <a:endParaRPr lang="en-GB" sz="24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endParaRPr>
          </a:p>
          <a:p>
            <a:pPr marL="457200" indent="-457200" algn="just">
              <a:buFont typeface="+mj-lt"/>
              <a:buAutoNum type="arabicPeriod"/>
              <a:tabLst>
                <a:tab pos="288290" algn="l"/>
              </a:tabLst>
            </a:pPr>
            <a:endParaRPr lang="en-GB" sz="24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endParaRPr>
          </a:p>
          <a:p>
            <a:pPr lvl="0" algn="just" defTabSz="287338" eaLnBrk="1" hangingPunct="1">
              <a:lnSpc>
                <a:spcPct val="90000"/>
              </a:lnSpc>
              <a:spcAft>
                <a:spcPts val="1200"/>
              </a:spcAft>
              <a:buClr>
                <a:schemeClr val="accent2"/>
              </a:buClr>
              <a:buFont typeface="+mj-lt"/>
              <a:buAutoNum type="arabicPeriod"/>
            </a:pPr>
            <a:endParaRPr lang="en-GB" sz="2400" b="1" dirty="0">
              <a:solidFill>
                <a:srgbClr val="2D2DB9"/>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6880B1-9F98-4979-B131-D90DE2358322}" type="slidenum">
              <a:rPr kumimoji="0" lang="en-GB" sz="14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8600"/>
              </a:solidFill>
              <a:effectLst/>
              <a:uLnTx/>
              <a:uFillTx/>
              <a:latin typeface="Calibri" panose="020F0502020204030204" pitchFamily="34" charset="0"/>
              <a:ea typeface="+mn-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479376" y="1700808"/>
            <a:ext cx="11521280"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Σημαντικές Επισημάνσεις (2)</a:t>
            </a:r>
            <a:endParaRPr kumimoji="0" lang="en-GB"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6D289C3A-3544-4241-A67F-716635E6F8B4}"/>
              </a:ext>
            </a:extLst>
          </p:cNvPr>
          <p:cNvSpPr/>
          <p:nvPr/>
        </p:nvSpPr>
        <p:spPr>
          <a:xfrm>
            <a:off x="1410264" y="909867"/>
            <a:ext cx="9371476" cy="461665"/>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20000"/>
              </a:spcBef>
              <a:spcAft>
                <a:spcPct val="0"/>
              </a:spcAft>
              <a:buClrTx/>
              <a:buSzTx/>
              <a:buFontTx/>
              <a:buNone/>
              <a:tabLst>
                <a:tab pos="288290" algn="l"/>
              </a:tabLst>
              <a:defRPr/>
            </a:pPr>
            <a:r>
              <a:rPr lang="el-GR" b="1" kern="0" dirty="0" err="1">
                <a:solidFill>
                  <a:srgbClr val="009900"/>
                </a:solidFill>
                <a:latin typeface="Calibri" panose="020F0502020204030204" pitchFamily="34" charset="0"/>
                <a:cs typeface="Calibri" panose="020F0502020204030204" pitchFamily="34" charset="0"/>
              </a:rPr>
              <a:t>Πολυεπιχειρησιακά</a:t>
            </a:r>
            <a:r>
              <a:rPr lang="el-GR" b="1" kern="0" dirty="0">
                <a:solidFill>
                  <a:srgbClr val="009900"/>
                </a:solidFill>
                <a:latin typeface="Calibri" panose="020F0502020204030204" pitchFamily="34" charset="0"/>
                <a:cs typeface="Calibri" panose="020F0502020204030204" pitchFamily="34" charset="0"/>
              </a:rPr>
              <a:t> </a:t>
            </a:r>
            <a:r>
              <a:rPr kumimoji="0" lang="el-GR" b="1" i="0" u="none" strike="noStrike" kern="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Προγράμματα Κατάρτισης – Ζωτικής Σημασίας (12)</a:t>
            </a:r>
            <a:endParaRPr kumimoji="0" lang="en-GB" b="0" i="0" u="none" strike="noStrike" kern="0" cap="none" spc="0" normalizeH="0" baseline="0" noProof="0" dirty="0">
              <a:ln>
                <a:noFill/>
              </a:ln>
              <a:solidFill>
                <a:srgbClr val="0099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7073535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extLst>
              <p:ext uri="{D42A27DB-BD31-4B8C-83A1-F6EECF244321}">
                <p14:modId xmlns:p14="http://schemas.microsoft.com/office/powerpoint/2010/main" val="3388990977"/>
              </p:ext>
            </p:extLst>
          </p:nvPr>
        </p:nvGraphicFramePr>
        <p:xfrm>
          <a:off x="0" y="0"/>
          <a:ext cx="12192000" cy="6856413"/>
        </p:xfrm>
        <a:graphic>
          <a:graphicData uri="http://schemas.openxmlformats.org/presentationml/2006/ole">
            <mc:AlternateContent xmlns:mc="http://schemas.openxmlformats.org/markup-compatibility/2006">
              <mc:Choice xmlns:v="urn:schemas-microsoft-com:vml" Requires="v">
                <p:oleObj spid="_x0000_s66587"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0" indent="0" algn="just">
              <a:buNone/>
              <a:tabLst>
                <a:tab pos="288290" algn="l"/>
              </a:tabLst>
            </a:pPr>
            <a:endParaRPr lang="el-GR" sz="2400" b="1" dirty="0">
              <a:solidFill>
                <a:srgbClr val="2D2DB9"/>
              </a:solidFill>
              <a:latin typeface="Calibri" panose="020F0502020204030204" pitchFamily="34" charset="0"/>
              <a:cs typeface="Calibri" panose="020F0502020204030204" pitchFamily="34" charset="0"/>
            </a:endParaRPr>
          </a:p>
          <a:p>
            <a:pPr marL="0" indent="0" algn="just">
              <a:spcBef>
                <a:spcPts val="0"/>
              </a:spcBef>
              <a:buNone/>
              <a:tabLst>
                <a:tab pos="288290" algn="l"/>
              </a:tabLst>
            </a:pPr>
            <a:r>
              <a:rPr lang="el-GR" sz="2400" b="1" dirty="0">
                <a:solidFill>
                  <a:srgbClr val="2D2DB9"/>
                </a:solidFill>
                <a:latin typeface="Calibri" panose="020F0502020204030204" pitchFamily="34" charset="0"/>
                <a:cs typeface="Calibri" panose="020F0502020204030204" pitchFamily="34" charset="0"/>
              </a:rPr>
              <a:t>Εκπαιδευτές (1): </a:t>
            </a:r>
          </a:p>
          <a:p>
            <a:pPr marL="0" indent="0" algn="just">
              <a:spcBef>
                <a:spcPts val="0"/>
              </a:spcBef>
              <a:buNone/>
              <a:tabLst>
                <a:tab pos="288290" algn="l"/>
              </a:tabLst>
            </a:pPr>
            <a:endParaRPr lang="el-GR" sz="2400" dirty="0">
              <a:solidFill>
                <a:srgbClr val="2D2DB9"/>
              </a:solidFill>
              <a:latin typeface="Calibri" panose="020F0502020204030204" pitchFamily="34" charset="0"/>
              <a:cs typeface="Calibri" panose="020F0502020204030204" pitchFamily="34" charset="0"/>
            </a:endParaRPr>
          </a:p>
          <a:p>
            <a:pPr marL="0" indent="0" algn="just">
              <a:spcBef>
                <a:spcPts val="0"/>
              </a:spcBef>
              <a:buNone/>
              <a:tabLst>
                <a:tab pos="288290" algn="l"/>
              </a:tabLst>
            </a:pPr>
            <a:r>
              <a:rPr lang="el-GR" sz="2400" dirty="0">
                <a:solidFill>
                  <a:srgbClr val="2D2DB9"/>
                </a:solidFill>
                <a:latin typeface="Calibri" panose="020F0502020204030204" pitchFamily="34" charset="0"/>
                <a:cs typeface="Calibri" panose="020F0502020204030204" pitchFamily="34" charset="0"/>
              </a:rPr>
              <a:t>Οι προτεινόμενοι θα πρέπει να πληρούν τις πιο κάτω ελάχιστες προϋποθέσεις:</a:t>
            </a:r>
          </a:p>
          <a:p>
            <a:pPr marL="0" indent="0" algn="just">
              <a:spcBef>
                <a:spcPts val="0"/>
              </a:spcBef>
              <a:buNone/>
              <a:tabLst>
                <a:tab pos="288290" algn="l"/>
              </a:tabLst>
            </a:pPr>
            <a:endParaRPr lang="el-GR" sz="2400" dirty="0">
              <a:solidFill>
                <a:srgbClr val="2D2DB9"/>
              </a:solidFill>
              <a:latin typeface="Calibri" panose="020F0502020204030204" pitchFamily="34" charset="0"/>
              <a:cs typeface="Calibri" panose="020F0502020204030204" pitchFamily="34" charset="0"/>
            </a:endParaRPr>
          </a:p>
          <a:p>
            <a:pPr algn="just">
              <a:spcBef>
                <a:spcPts val="0"/>
              </a:spcBef>
              <a:spcAft>
                <a:spcPts val="1200"/>
              </a:spcAft>
              <a:tabLst>
                <a:tab pos="288290" algn="l"/>
              </a:tabLst>
            </a:pPr>
            <a:r>
              <a:rPr lang="el-GR" sz="2400" dirty="0">
                <a:solidFill>
                  <a:srgbClr val="2D2DB9"/>
                </a:solidFill>
                <a:latin typeface="Calibri" panose="020F0502020204030204" pitchFamily="34" charset="0"/>
                <a:cs typeface="Calibri" panose="020F0502020204030204" pitchFamily="34" charset="0"/>
              </a:rPr>
              <a:t>Να είναι κάτοχοι πτυχίου ή επαγγελματικού προσόντος ισότιμου με πτυχίο </a:t>
            </a:r>
          </a:p>
          <a:p>
            <a:pPr algn="just">
              <a:spcBef>
                <a:spcPts val="0"/>
              </a:spcBef>
              <a:spcAft>
                <a:spcPts val="1200"/>
              </a:spcAft>
              <a:tabLst>
                <a:tab pos="288290" algn="l"/>
              </a:tabLst>
            </a:pPr>
            <a:r>
              <a:rPr lang="el-GR" sz="2400" dirty="0">
                <a:solidFill>
                  <a:srgbClr val="2D2DB9"/>
                </a:solidFill>
                <a:latin typeface="Calibri" panose="020F0502020204030204" pitchFamily="34" charset="0"/>
                <a:cs typeface="Calibri" panose="020F0502020204030204" pitchFamily="34" charset="0"/>
              </a:rPr>
              <a:t>Να έχουν τουλάχιστον 4 χρόνια επαγγελματική πείρα σχετική με το θέμα του προγράμματος </a:t>
            </a:r>
          </a:p>
          <a:p>
            <a:pPr algn="just">
              <a:spcBef>
                <a:spcPts val="0"/>
              </a:spcBef>
              <a:spcAft>
                <a:spcPts val="1200"/>
              </a:spcAft>
              <a:tabLst>
                <a:tab pos="288290" algn="l"/>
              </a:tabLst>
            </a:pPr>
            <a:r>
              <a:rPr lang="el-GR" sz="2400" dirty="0">
                <a:solidFill>
                  <a:srgbClr val="2D2DB9"/>
                </a:solidFill>
                <a:latin typeface="Calibri" panose="020F0502020204030204" pitchFamily="34" charset="0"/>
                <a:cs typeface="Calibri" panose="020F0502020204030204" pitchFamily="34" charset="0"/>
              </a:rPr>
              <a:t>Να έχουν τουλάχιστον 250 ώρες εκπαιδευτικής πείρας σχετικής με το θέμα του προγράμματος</a:t>
            </a:r>
          </a:p>
          <a:p>
            <a:pPr lvl="0" algn="just" defTabSz="287338" eaLnBrk="1" hangingPunct="1">
              <a:lnSpc>
                <a:spcPct val="90000"/>
              </a:lnSpc>
              <a:spcAft>
                <a:spcPts val="1200"/>
              </a:spcAft>
              <a:buClr>
                <a:schemeClr val="accent2"/>
              </a:buClr>
              <a:buFont typeface="+mj-lt"/>
              <a:buAutoNum type="arabicPeriod"/>
            </a:pPr>
            <a:endParaRPr lang="en-GB" sz="2400" b="1" dirty="0">
              <a:solidFill>
                <a:srgbClr val="2D2DB9"/>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6880B1-9F98-4979-B131-D90DE2358322}" type="slidenum">
              <a:rPr kumimoji="0" lang="en-GB" sz="14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8600"/>
              </a:solidFill>
              <a:effectLst/>
              <a:uLnTx/>
              <a:uFillTx/>
              <a:latin typeface="Calibri" panose="020F0502020204030204" pitchFamily="34" charset="0"/>
              <a:ea typeface="+mn-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349018" y="1268760"/>
            <a:ext cx="11521280"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Σημαντικές Επισημάνσεις (3)</a:t>
            </a:r>
            <a:endParaRPr kumimoji="0" lang="en-GB"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71F7B016-6101-4A45-8AFA-4F525FEAA386}"/>
              </a:ext>
            </a:extLst>
          </p:cNvPr>
          <p:cNvSpPr/>
          <p:nvPr/>
        </p:nvSpPr>
        <p:spPr>
          <a:xfrm>
            <a:off x="1410264" y="909867"/>
            <a:ext cx="9371476" cy="461665"/>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20000"/>
              </a:spcBef>
              <a:spcAft>
                <a:spcPct val="0"/>
              </a:spcAft>
              <a:buClrTx/>
              <a:buSzTx/>
              <a:buFontTx/>
              <a:buNone/>
              <a:tabLst>
                <a:tab pos="288290" algn="l"/>
              </a:tabLst>
              <a:defRPr/>
            </a:pPr>
            <a:r>
              <a:rPr lang="el-GR" b="1" kern="0" dirty="0" err="1">
                <a:solidFill>
                  <a:srgbClr val="009900"/>
                </a:solidFill>
                <a:latin typeface="Calibri" panose="020F0502020204030204" pitchFamily="34" charset="0"/>
                <a:cs typeface="Calibri" panose="020F0502020204030204" pitchFamily="34" charset="0"/>
              </a:rPr>
              <a:t>Πολυεπιχειρησιακά</a:t>
            </a:r>
            <a:r>
              <a:rPr lang="el-GR" b="1" kern="0" dirty="0">
                <a:solidFill>
                  <a:srgbClr val="009900"/>
                </a:solidFill>
                <a:latin typeface="Calibri" panose="020F0502020204030204" pitchFamily="34" charset="0"/>
                <a:cs typeface="Calibri" panose="020F0502020204030204" pitchFamily="34" charset="0"/>
              </a:rPr>
              <a:t> </a:t>
            </a:r>
            <a:r>
              <a:rPr kumimoji="0" lang="el-GR" b="1" i="0" u="none" strike="noStrike" kern="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Προγράμματα Κατάρτισης – Ζωτικής Σημασίας (13)</a:t>
            </a:r>
            <a:endParaRPr kumimoji="0" lang="en-GB" b="0" i="0" u="none" strike="noStrike" kern="0" cap="none" spc="0" normalizeH="0" baseline="0" noProof="0" dirty="0">
              <a:ln>
                <a:noFill/>
              </a:ln>
              <a:solidFill>
                <a:srgbClr val="0099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7562852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0" y="0"/>
          <a:ext cx="12192000" cy="6856413"/>
        </p:xfrm>
        <a:graphic>
          <a:graphicData uri="http://schemas.openxmlformats.org/presentationml/2006/ole">
            <mc:AlternateContent xmlns:mc="http://schemas.openxmlformats.org/markup-compatibility/2006">
              <mc:Choice xmlns:v="urn:schemas-microsoft-com:vml" Requires="v">
                <p:oleObj spid="_x0000_s126988"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457200" indent="-457200" algn="just">
              <a:buFont typeface="+mj-lt"/>
              <a:buAutoNum type="arabicPeriod"/>
              <a:tabLst>
                <a:tab pos="288290" algn="l"/>
              </a:tabLst>
            </a:pPr>
            <a:endParaRPr lang="el-GR" sz="2400" b="1" dirty="0">
              <a:solidFill>
                <a:srgbClr val="2D2DB9"/>
              </a:solidFill>
              <a:latin typeface="Calibri" panose="020F0502020204030204" pitchFamily="34" charset="0"/>
              <a:cs typeface="Calibri" panose="020F0502020204030204" pitchFamily="34" charset="0"/>
            </a:endParaRPr>
          </a:p>
          <a:p>
            <a:pPr marL="0" indent="0" algn="just">
              <a:buNone/>
              <a:tabLst>
                <a:tab pos="288290" algn="l"/>
              </a:tabLst>
            </a:pPr>
            <a:r>
              <a:rPr lang="el-GR" sz="2400" b="1" dirty="0">
                <a:solidFill>
                  <a:srgbClr val="2D2DB9"/>
                </a:solidFill>
                <a:latin typeface="Calibri" panose="020F0502020204030204" pitchFamily="34" charset="0"/>
                <a:cs typeface="Calibri" panose="020F0502020204030204" pitchFamily="34" charset="0"/>
              </a:rPr>
              <a:t>Εκπαιδευτές (2): </a:t>
            </a:r>
          </a:p>
          <a:p>
            <a:pPr marL="0" indent="0" algn="just">
              <a:buNone/>
              <a:tabLst>
                <a:tab pos="288290" algn="l"/>
              </a:tabLst>
            </a:pPr>
            <a:endParaRPr lang="el-GR" sz="2400" dirty="0">
              <a:solidFill>
                <a:srgbClr val="2D2DB9"/>
              </a:solidFill>
              <a:latin typeface="Calibri" panose="020F0502020204030204" pitchFamily="34" charset="0"/>
              <a:cs typeface="Calibri" panose="020F0502020204030204" pitchFamily="34" charset="0"/>
            </a:endParaRPr>
          </a:p>
          <a:p>
            <a:pPr algn="just">
              <a:spcBef>
                <a:spcPts val="0"/>
              </a:spcBef>
              <a:spcAft>
                <a:spcPts val="1200"/>
              </a:spcAft>
              <a:tabLst>
                <a:tab pos="288290" algn="l"/>
              </a:tabLst>
            </a:pPr>
            <a:r>
              <a:rPr lang="el-GR" sz="2400" dirty="0">
                <a:solidFill>
                  <a:srgbClr val="2D2DB9"/>
                </a:solidFill>
                <a:latin typeface="Calibri" panose="020F0502020204030204" pitchFamily="34" charset="0"/>
                <a:cs typeface="Calibri" panose="020F0502020204030204" pitchFamily="34" charset="0"/>
              </a:rPr>
              <a:t>Να έχουν συμβουλευτική πείρα σχετική με το θέμα του προγράμματος, σε τουλάχιστον 4 έργα, με διάρκεια εμπλοκής τουλάχιστον 20 </a:t>
            </a:r>
            <a:r>
              <a:rPr lang="el-GR" sz="2400" dirty="0" err="1">
                <a:solidFill>
                  <a:srgbClr val="2D2DB9"/>
                </a:solidFill>
                <a:latin typeface="Calibri" panose="020F0502020204030204" pitchFamily="34" charset="0"/>
                <a:cs typeface="Calibri" panose="020F0502020204030204" pitchFamily="34" charset="0"/>
              </a:rPr>
              <a:t>ανθρωποημέρες</a:t>
            </a:r>
            <a:r>
              <a:rPr lang="el-GR" sz="2400" dirty="0">
                <a:solidFill>
                  <a:srgbClr val="2D2DB9"/>
                </a:solidFill>
                <a:latin typeface="Calibri" panose="020F0502020204030204" pitchFamily="34" charset="0"/>
                <a:cs typeface="Calibri" panose="020F0502020204030204" pitchFamily="34" charset="0"/>
              </a:rPr>
              <a:t> συνολικά </a:t>
            </a:r>
          </a:p>
          <a:p>
            <a:pPr algn="just">
              <a:spcBef>
                <a:spcPts val="0"/>
              </a:spcBef>
              <a:spcAft>
                <a:spcPts val="1200"/>
              </a:spcAft>
              <a:tabLst>
                <a:tab pos="288290" algn="l"/>
              </a:tabLst>
            </a:pPr>
            <a:r>
              <a:rPr lang="el-GR" sz="2400" dirty="0">
                <a:solidFill>
                  <a:srgbClr val="2D2DB9"/>
                </a:solidFill>
                <a:latin typeface="Calibri" panose="020F0502020204030204" pitchFamily="34" charset="0"/>
                <a:cs typeface="Calibri" panose="020F0502020204030204" pitchFamily="34" charset="0"/>
              </a:rPr>
              <a:t>Να έχουν ευρεία διεθνή συμβουλευτική ή/και επαγγελματική πείρα σχετική με το θέμα του προγράμματος, η οποία προσδιορίζεται σε τουλάχιστον 150 </a:t>
            </a:r>
            <a:r>
              <a:rPr lang="el-GR" sz="2400" dirty="0" err="1">
                <a:solidFill>
                  <a:srgbClr val="2D2DB9"/>
                </a:solidFill>
                <a:latin typeface="Calibri" panose="020F0502020204030204" pitchFamily="34" charset="0"/>
                <a:cs typeface="Calibri" panose="020F0502020204030204" pitchFamily="34" charset="0"/>
              </a:rPr>
              <a:t>ανθρωποημέρες</a:t>
            </a:r>
            <a:r>
              <a:rPr lang="el-GR" sz="2400" dirty="0">
                <a:solidFill>
                  <a:srgbClr val="2D2DB9"/>
                </a:solidFill>
                <a:latin typeface="Calibri" panose="020F0502020204030204" pitchFamily="34" charset="0"/>
                <a:cs typeface="Calibri" panose="020F0502020204030204" pitchFamily="34" charset="0"/>
              </a:rPr>
              <a:t> σε χώρα άλλη από τη χώρα συνήθους διαμονής τους</a:t>
            </a:r>
            <a:endParaRPr lang="en-GB" sz="24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endParaRPr>
          </a:p>
          <a:p>
            <a:pPr lvl="0" algn="just" defTabSz="287338" eaLnBrk="1" hangingPunct="1">
              <a:lnSpc>
                <a:spcPct val="90000"/>
              </a:lnSpc>
              <a:spcAft>
                <a:spcPts val="1200"/>
              </a:spcAft>
              <a:buClr>
                <a:schemeClr val="accent2"/>
              </a:buClr>
              <a:buFont typeface="+mj-lt"/>
              <a:buAutoNum type="arabicPeriod"/>
            </a:pPr>
            <a:endParaRPr lang="en-GB" sz="2400" b="1" dirty="0">
              <a:solidFill>
                <a:srgbClr val="2D2DB9"/>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6880B1-9F98-4979-B131-D90DE2358322}" type="slidenum">
              <a:rPr kumimoji="0" lang="en-GB" sz="14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8600"/>
              </a:solidFill>
              <a:effectLst/>
              <a:uLnTx/>
              <a:uFillTx/>
              <a:latin typeface="Calibri" panose="020F0502020204030204" pitchFamily="34" charset="0"/>
              <a:ea typeface="+mn-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349018" y="1268760"/>
            <a:ext cx="11521280"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Σημαντικές Επισημάνσεις (4)</a:t>
            </a:r>
            <a:endParaRPr kumimoji="0" lang="en-GB"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71F7B016-6101-4A45-8AFA-4F525FEAA386}"/>
              </a:ext>
            </a:extLst>
          </p:cNvPr>
          <p:cNvSpPr/>
          <p:nvPr/>
        </p:nvSpPr>
        <p:spPr>
          <a:xfrm>
            <a:off x="1410264" y="909867"/>
            <a:ext cx="9371476" cy="461665"/>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20000"/>
              </a:spcBef>
              <a:spcAft>
                <a:spcPct val="0"/>
              </a:spcAft>
              <a:buClrTx/>
              <a:buSzTx/>
              <a:buFontTx/>
              <a:buNone/>
              <a:tabLst>
                <a:tab pos="288290" algn="l"/>
              </a:tabLst>
              <a:defRPr/>
            </a:pPr>
            <a:r>
              <a:rPr lang="el-GR" b="1" kern="0" dirty="0" err="1">
                <a:solidFill>
                  <a:srgbClr val="009900"/>
                </a:solidFill>
                <a:latin typeface="Calibri" panose="020F0502020204030204" pitchFamily="34" charset="0"/>
                <a:cs typeface="Calibri" panose="020F0502020204030204" pitchFamily="34" charset="0"/>
              </a:rPr>
              <a:t>Πολυεπιχειρησιακά</a:t>
            </a:r>
            <a:r>
              <a:rPr lang="el-GR" b="1" kern="0" dirty="0">
                <a:solidFill>
                  <a:srgbClr val="009900"/>
                </a:solidFill>
                <a:latin typeface="Calibri" panose="020F0502020204030204" pitchFamily="34" charset="0"/>
                <a:cs typeface="Calibri" panose="020F0502020204030204" pitchFamily="34" charset="0"/>
              </a:rPr>
              <a:t> </a:t>
            </a:r>
            <a:r>
              <a:rPr kumimoji="0" lang="el-GR" b="1" i="0" u="none" strike="noStrike" kern="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Προγράμματα Κατάρτισης – Ζωτικής Σημασίας (14)</a:t>
            </a:r>
            <a:endParaRPr kumimoji="0" lang="en-GB" b="0" i="0" u="none" strike="noStrike" kern="0" cap="none" spc="0" normalizeH="0" baseline="0" noProof="0" dirty="0">
              <a:ln>
                <a:noFill/>
              </a:ln>
              <a:solidFill>
                <a:srgbClr val="0099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5260429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0" y="0"/>
          <a:ext cx="12192000" cy="6856413"/>
        </p:xfrm>
        <a:graphic>
          <a:graphicData uri="http://schemas.openxmlformats.org/presentationml/2006/ole">
            <mc:AlternateContent xmlns:mc="http://schemas.openxmlformats.org/markup-compatibility/2006">
              <mc:Choice xmlns:v="urn:schemas-microsoft-com:vml" Requires="v">
                <p:oleObj spid="_x0000_s139272"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457200" indent="-457200" algn="just">
              <a:buFont typeface="+mj-lt"/>
              <a:buAutoNum type="arabicPeriod"/>
              <a:tabLst>
                <a:tab pos="288290" algn="l"/>
              </a:tabLst>
            </a:pPr>
            <a:endParaRPr lang="el-GR" sz="2400" b="1" dirty="0">
              <a:solidFill>
                <a:srgbClr val="2D2DB9"/>
              </a:solidFill>
              <a:latin typeface="Calibri" panose="020F0502020204030204" pitchFamily="34" charset="0"/>
              <a:cs typeface="Calibri" panose="020F0502020204030204" pitchFamily="34" charset="0"/>
            </a:endParaRPr>
          </a:p>
          <a:p>
            <a:pPr marL="0" indent="0" algn="just">
              <a:buNone/>
              <a:tabLst>
                <a:tab pos="288290" algn="l"/>
              </a:tabLst>
            </a:pPr>
            <a:endParaRPr lang="el-GR" sz="2400" dirty="0">
              <a:solidFill>
                <a:srgbClr val="2D2DB9"/>
              </a:solidFill>
              <a:latin typeface="Calibri" panose="020F0502020204030204" pitchFamily="34" charset="0"/>
              <a:cs typeface="Calibri" panose="020F0502020204030204" pitchFamily="34" charset="0"/>
            </a:endParaRPr>
          </a:p>
          <a:p>
            <a:pPr lvl="0" algn="just" defTabSz="287338" eaLnBrk="1" hangingPunct="1">
              <a:lnSpc>
                <a:spcPct val="90000"/>
              </a:lnSpc>
              <a:spcAft>
                <a:spcPts val="1200"/>
              </a:spcAft>
              <a:buClr>
                <a:schemeClr val="accent2"/>
              </a:buClr>
              <a:buFont typeface="+mj-lt"/>
              <a:buAutoNum type="arabicPeriod"/>
            </a:pPr>
            <a:r>
              <a:rPr lang="el-GR" sz="2400" b="1" dirty="0">
                <a:solidFill>
                  <a:srgbClr val="2D2DB9"/>
                </a:solidFill>
                <a:latin typeface="Calibri" panose="020F0502020204030204" pitchFamily="34" charset="0"/>
                <a:cs typeface="Calibri" panose="020F0502020204030204" pitchFamily="34" charset="0"/>
              </a:rPr>
              <a:t>ΕΦΑΡΜΟΓΕΣ ΚΥΚΛΙΚΗΣ ΟΙΚΟΝΟΜΙΑΣ ΓΙΑ ΕΤΑΙΡΙΕΣ ΔΙΑΧΕΙΡΙΣΗΣ ΑΠΟΒΛΗΤΩΝ</a:t>
            </a:r>
          </a:p>
          <a:p>
            <a:pPr lvl="0" algn="just" defTabSz="287338" eaLnBrk="1" hangingPunct="1">
              <a:lnSpc>
                <a:spcPct val="90000"/>
              </a:lnSpc>
              <a:spcAft>
                <a:spcPts val="1200"/>
              </a:spcAft>
              <a:buClr>
                <a:schemeClr val="accent2"/>
              </a:buClr>
              <a:buFont typeface="+mj-lt"/>
              <a:buAutoNum type="arabicPeriod"/>
            </a:pPr>
            <a:r>
              <a:rPr lang="el-GR" sz="2400" b="1" dirty="0">
                <a:solidFill>
                  <a:srgbClr val="2D2DB9"/>
                </a:solidFill>
                <a:latin typeface="Calibri" panose="020F0502020204030204" pitchFamily="34" charset="0"/>
                <a:cs typeface="Calibri" panose="020F0502020204030204" pitchFamily="34" charset="0"/>
              </a:rPr>
              <a:t>ΚΥΚΛΙΚΗ ΟΙΚΟΝΟΜΙΑ:ΕΝΑ ΒΙΩΣΙΜΟ ΕΠΙΧΕΙΡΗΜΑΤΙΚΟ ΜΟΝΤΕΛΟ</a:t>
            </a:r>
          </a:p>
          <a:p>
            <a:pPr lvl="0" algn="just" defTabSz="287338" eaLnBrk="1" hangingPunct="1">
              <a:lnSpc>
                <a:spcPct val="90000"/>
              </a:lnSpc>
              <a:spcAft>
                <a:spcPts val="1200"/>
              </a:spcAft>
              <a:buClr>
                <a:schemeClr val="accent2"/>
              </a:buClr>
              <a:buFont typeface="+mj-lt"/>
              <a:buAutoNum type="arabicPeriod"/>
            </a:pPr>
            <a:r>
              <a:rPr lang="el-GR" sz="2400" b="1" dirty="0">
                <a:solidFill>
                  <a:srgbClr val="2D2DB9"/>
                </a:solidFill>
                <a:latin typeface="Calibri" panose="020F0502020204030204" pitchFamily="34" charset="0"/>
                <a:cs typeface="Calibri" panose="020F0502020204030204" pitchFamily="34" charset="0"/>
              </a:rPr>
              <a:t>ΣΤΡΑΤΗΓΙΚΕΣ ΕΦΑΡΜΟΓΗΣ ΕΠΙΧΕΙΡΗΜΑΤΙΚΩΝ ΜΟΝΤΕΛΩΝ, ΚΥΚΛΙΚΗΣ ΟΙΚΟΜΟΜΙΑΣ</a:t>
            </a:r>
          </a:p>
          <a:p>
            <a:pPr lvl="0" algn="just" defTabSz="287338" eaLnBrk="1" hangingPunct="1">
              <a:lnSpc>
                <a:spcPct val="90000"/>
              </a:lnSpc>
              <a:spcAft>
                <a:spcPts val="1200"/>
              </a:spcAft>
              <a:buClr>
                <a:schemeClr val="accent2"/>
              </a:buClr>
              <a:buFont typeface="+mj-lt"/>
              <a:buAutoNum type="arabicPeriod"/>
            </a:pPr>
            <a:r>
              <a:rPr lang="el-GR" sz="2400" b="1" dirty="0">
                <a:solidFill>
                  <a:srgbClr val="2D2DB9"/>
                </a:solidFill>
                <a:latin typeface="Calibri" panose="020F0502020204030204" pitchFamily="34" charset="0"/>
                <a:cs typeface="Calibri" panose="020F0502020204030204" pitchFamily="34" charset="0"/>
              </a:rPr>
              <a:t>ΕΦΑΡΜΟΓΗΣ ΕΤΑΙΡΙΚΗΣ ΒΙΩΣΙΜΟΤΗΤΑΣ ΚΑΙ ΚΥΚΛΙΚΗ ΟΙΚΟΝΟΜΙΑ</a:t>
            </a:r>
          </a:p>
          <a:p>
            <a:pPr lvl="0" algn="just" defTabSz="287338" eaLnBrk="1" hangingPunct="1">
              <a:lnSpc>
                <a:spcPct val="90000"/>
              </a:lnSpc>
              <a:spcAft>
                <a:spcPts val="1200"/>
              </a:spcAft>
              <a:buClr>
                <a:schemeClr val="accent2"/>
              </a:buClr>
              <a:buFont typeface="+mj-lt"/>
              <a:buAutoNum type="arabicPeriod"/>
            </a:pPr>
            <a:endParaRPr lang="en-GB" sz="2400" b="1" dirty="0">
              <a:solidFill>
                <a:srgbClr val="2D2DB9"/>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6880B1-9F98-4979-B131-D90DE2358322}" type="slidenum">
              <a:rPr kumimoji="0" lang="en-GB" sz="14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8600"/>
              </a:solidFill>
              <a:effectLst/>
              <a:uLnTx/>
              <a:uFillTx/>
              <a:latin typeface="Calibri" panose="020F0502020204030204" pitchFamily="34" charset="0"/>
              <a:ea typeface="+mn-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349018" y="1268760"/>
            <a:ext cx="11521280"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l-GR" sz="3200" b="1" kern="0" dirty="0">
                <a:solidFill>
                  <a:srgbClr val="FF0000"/>
                </a:solidFill>
                <a:latin typeface="Calibri" panose="020F0502020204030204" pitchFamily="34" charset="0"/>
                <a:cs typeface="Calibri" panose="020F0502020204030204" pitchFamily="34" charset="0"/>
              </a:rPr>
              <a:t>Παραδείγματα Τίτλων Προγραμμάτων που έχουν εγκριθεί</a:t>
            </a:r>
            <a:endParaRPr kumimoji="0" lang="en-GB"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71F7B016-6101-4A45-8AFA-4F525FEAA386}"/>
              </a:ext>
            </a:extLst>
          </p:cNvPr>
          <p:cNvSpPr/>
          <p:nvPr/>
        </p:nvSpPr>
        <p:spPr>
          <a:xfrm>
            <a:off x="1410264" y="909867"/>
            <a:ext cx="9371476" cy="461665"/>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20000"/>
              </a:spcBef>
              <a:spcAft>
                <a:spcPct val="0"/>
              </a:spcAft>
              <a:buClrTx/>
              <a:buSzTx/>
              <a:buFontTx/>
              <a:buNone/>
              <a:tabLst>
                <a:tab pos="288290" algn="l"/>
              </a:tabLst>
              <a:defRPr/>
            </a:pPr>
            <a:r>
              <a:rPr lang="el-GR" b="1" kern="0" dirty="0" err="1">
                <a:solidFill>
                  <a:srgbClr val="009900"/>
                </a:solidFill>
                <a:latin typeface="Calibri" panose="020F0502020204030204" pitchFamily="34" charset="0"/>
                <a:cs typeface="Calibri" panose="020F0502020204030204" pitchFamily="34" charset="0"/>
              </a:rPr>
              <a:t>Πολυεπιχειρησιακά</a:t>
            </a:r>
            <a:r>
              <a:rPr lang="el-GR" b="1" kern="0" dirty="0">
                <a:solidFill>
                  <a:srgbClr val="009900"/>
                </a:solidFill>
                <a:latin typeface="Calibri" panose="020F0502020204030204" pitchFamily="34" charset="0"/>
                <a:cs typeface="Calibri" panose="020F0502020204030204" pitchFamily="34" charset="0"/>
              </a:rPr>
              <a:t> </a:t>
            </a:r>
            <a:r>
              <a:rPr kumimoji="0" lang="el-GR" b="1" i="0" u="none" strike="noStrike" kern="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Προγράμματα Κατάρτισης – Ζωτικής Σημασίας (15)</a:t>
            </a:r>
            <a:endParaRPr kumimoji="0" lang="en-GB" b="0" i="0" u="none" strike="noStrike" kern="0" cap="none" spc="0" normalizeH="0" baseline="0" noProof="0" dirty="0">
              <a:ln>
                <a:noFill/>
              </a:ln>
              <a:solidFill>
                <a:srgbClr val="0099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0344621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0" y="1"/>
          <a:ext cx="12192000" cy="6856413"/>
        </p:xfrm>
        <a:graphic>
          <a:graphicData uri="http://schemas.openxmlformats.org/presentationml/2006/ole">
            <mc:AlternateContent xmlns:mc="http://schemas.openxmlformats.org/markup-compatibility/2006">
              <mc:Choice xmlns:v="urn:schemas-microsoft-com:vml" Requires="v">
                <p:oleObj spid="_x0000_s69658"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0" indent="0">
              <a:lnSpc>
                <a:spcPct val="110000"/>
              </a:lnSpc>
              <a:spcBef>
                <a:spcPts val="0"/>
              </a:spcBef>
              <a:spcAft>
                <a:spcPts val="1200"/>
              </a:spcAft>
              <a:buClr>
                <a:schemeClr val="accent2"/>
              </a:buClr>
              <a:buNone/>
              <a:defRPr/>
            </a:pPr>
            <a:endParaRPr lang="el-GR" sz="2400" b="1" dirty="0">
              <a:solidFill>
                <a:schemeClr val="accent2"/>
              </a:solidFill>
              <a:latin typeface="Calibri" panose="020F0502020204030204" pitchFamily="34" charset="0"/>
              <a:cs typeface="Calibri" panose="020F0502020204030204" pitchFamily="34" charset="0"/>
            </a:endParaRPr>
          </a:p>
          <a:p>
            <a:pPr marL="0" indent="0">
              <a:lnSpc>
                <a:spcPct val="110000"/>
              </a:lnSpc>
              <a:spcBef>
                <a:spcPts val="0"/>
              </a:spcBef>
              <a:spcAft>
                <a:spcPts val="1200"/>
              </a:spcAft>
              <a:buClr>
                <a:schemeClr val="accent2"/>
              </a:buClr>
              <a:buNone/>
              <a:defRPr/>
            </a:pPr>
            <a:endParaRPr lang="el-GR" sz="2400" b="1" dirty="0">
              <a:solidFill>
                <a:schemeClr val="accent2"/>
              </a:solidFill>
              <a:latin typeface="Calibri" panose="020F0502020204030204" pitchFamily="34" charset="0"/>
              <a:cs typeface="Calibri" panose="020F0502020204030204" pitchFamily="34" charset="0"/>
            </a:endParaRPr>
          </a:p>
          <a:p>
            <a:pPr marL="0" indent="0" algn="ctr">
              <a:lnSpc>
                <a:spcPct val="110000"/>
              </a:lnSpc>
              <a:spcBef>
                <a:spcPts val="0"/>
              </a:spcBef>
              <a:spcAft>
                <a:spcPts val="1200"/>
              </a:spcAft>
              <a:buClr>
                <a:schemeClr val="accent2"/>
              </a:buClr>
              <a:buNone/>
              <a:defRPr/>
            </a:pPr>
            <a:r>
              <a:rPr lang="el-GR" sz="5400" b="1" dirty="0">
                <a:solidFill>
                  <a:schemeClr val="accent2"/>
                </a:solidFill>
                <a:latin typeface="Calibri" panose="020F0502020204030204" pitchFamily="34" charset="0"/>
                <a:cs typeface="Calibri" panose="020F0502020204030204" pitchFamily="34" charset="0"/>
              </a:rPr>
              <a:t>4. </a:t>
            </a:r>
            <a:r>
              <a:rPr lang="el-GR" sz="5400" b="1" dirty="0" err="1">
                <a:solidFill>
                  <a:schemeClr val="accent2"/>
                </a:solidFill>
                <a:latin typeface="Calibri" panose="020F0502020204030204" pitchFamily="34" charset="0"/>
                <a:cs typeface="Calibri" panose="020F0502020204030204" pitchFamily="34" charset="0"/>
              </a:rPr>
              <a:t>Μονοεπιχειρησιακά</a:t>
            </a:r>
            <a:r>
              <a:rPr lang="el-GR" sz="5400" b="1" dirty="0">
                <a:solidFill>
                  <a:schemeClr val="accent2"/>
                </a:solidFill>
                <a:latin typeface="Calibri" panose="020F0502020204030204" pitchFamily="34" charset="0"/>
                <a:cs typeface="Calibri" panose="020F0502020204030204" pitchFamily="34" charset="0"/>
              </a:rPr>
              <a:t> Προγράμματα Κατάρτισης στο Εξωτερικό</a:t>
            </a:r>
          </a:p>
          <a:p>
            <a:pPr lvl="0" algn="just" defTabSz="287338" eaLnBrk="1" hangingPunct="1">
              <a:lnSpc>
                <a:spcPct val="90000"/>
              </a:lnSpc>
              <a:spcAft>
                <a:spcPts val="1200"/>
              </a:spcAft>
              <a:buClr>
                <a:schemeClr val="accent2"/>
              </a:buClr>
              <a:buFont typeface="+mj-lt"/>
              <a:buAutoNum type="arabicPeriod"/>
            </a:pPr>
            <a:endParaRPr lang="en-GB" sz="2400" b="1" dirty="0">
              <a:solidFill>
                <a:srgbClr val="2D2DB9"/>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6880B1-9F98-4979-B131-D90DE2358322}" type="slidenum">
              <a:rPr kumimoji="0" lang="en-GB" sz="14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8600"/>
              </a:solidFill>
              <a:effectLst/>
              <a:uLnTx/>
              <a:uFillTx/>
              <a:latin typeface="Calibri" panose="020F0502020204030204" pitchFamily="34" charset="0"/>
              <a:ea typeface="+mn-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335360" y="773088"/>
            <a:ext cx="11521280"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752611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extLst>
              <p:ext uri="{D42A27DB-BD31-4B8C-83A1-F6EECF244321}">
                <p14:modId xmlns:p14="http://schemas.microsoft.com/office/powerpoint/2010/main" val="3595695392"/>
              </p:ext>
            </p:extLst>
          </p:nvPr>
        </p:nvGraphicFramePr>
        <p:xfrm>
          <a:off x="0" y="-48006"/>
          <a:ext cx="12192000" cy="6856413"/>
        </p:xfrm>
        <a:graphic>
          <a:graphicData uri="http://schemas.openxmlformats.org/presentationml/2006/ole">
            <mc:AlternateContent xmlns:mc="http://schemas.openxmlformats.org/markup-compatibility/2006">
              <mc:Choice xmlns:v="urn:schemas-microsoft-com:vml" Requires="v">
                <p:oleObj spid="_x0000_s70683"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8006"/>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0" indent="0" algn="just">
              <a:buNone/>
              <a:tabLst>
                <a:tab pos="288290" algn="l"/>
              </a:tabLst>
            </a:pPr>
            <a:endParaRPr lang="el-GR" sz="2400" dirty="0">
              <a:solidFill>
                <a:srgbClr val="2D2DB9"/>
              </a:solidFill>
              <a:latin typeface="Calibri" panose="020F0502020204030204" pitchFamily="34" charset="0"/>
              <a:cs typeface="Calibri" panose="020F0502020204030204" pitchFamily="34" charset="0"/>
            </a:endParaRPr>
          </a:p>
          <a:p>
            <a:pPr marL="0" indent="0" algn="just">
              <a:buNone/>
              <a:tabLst>
                <a:tab pos="288290" algn="l"/>
              </a:tabLst>
            </a:pPr>
            <a:endParaRPr lang="el-GR" sz="2400" dirty="0">
              <a:solidFill>
                <a:srgbClr val="2D2DB9"/>
              </a:solidFill>
              <a:latin typeface="Calibri" panose="020F0502020204030204" pitchFamily="34" charset="0"/>
              <a:cs typeface="Calibri" panose="020F0502020204030204" pitchFamily="34" charset="0"/>
            </a:endParaRPr>
          </a:p>
          <a:p>
            <a:pPr marL="0" indent="0" algn="just">
              <a:buNone/>
              <a:tabLst>
                <a:tab pos="288290" algn="l"/>
              </a:tabLst>
            </a:pPr>
            <a:r>
              <a:rPr lang="el-GR" sz="3600" dirty="0">
                <a:solidFill>
                  <a:srgbClr val="2D2DB9"/>
                </a:solidFill>
                <a:latin typeface="Calibri" panose="020F0502020204030204" pitchFamily="34" charset="0"/>
                <a:cs typeface="Calibri" panose="020F0502020204030204" pitchFamily="34" charset="0"/>
              </a:rPr>
              <a:t>Βασικός σκοπός της ενίσχυσης είναι η παροχή κινήτρων σε εργοδότες για να συμμετέχουν με </a:t>
            </a:r>
            <a:r>
              <a:rPr lang="el-GR" sz="3600" dirty="0" err="1">
                <a:solidFill>
                  <a:srgbClr val="2D2DB9"/>
                </a:solidFill>
                <a:latin typeface="Calibri" panose="020F0502020204030204" pitchFamily="34" charset="0"/>
                <a:cs typeface="Calibri" panose="020F0502020204030204" pitchFamily="34" charset="0"/>
              </a:rPr>
              <a:t>εργοδοτούμενους</a:t>
            </a:r>
            <a:r>
              <a:rPr lang="el-GR" sz="3600" dirty="0">
                <a:solidFill>
                  <a:srgbClr val="2D2DB9"/>
                </a:solidFill>
                <a:latin typeface="Calibri" panose="020F0502020204030204" pitchFamily="34" charset="0"/>
                <a:cs typeface="Calibri" panose="020F0502020204030204" pitchFamily="34" charset="0"/>
              </a:rPr>
              <a:t> τους σε καινοτομικά ή/και εξειδικευμένα προγράμματα κατάρτισης στο εξωτερικό.</a:t>
            </a:r>
            <a:endParaRPr lang="en-GB" sz="3600" b="1" dirty="0">
              <a:solidFill>
                <a:srgbClr val="2D2DB9"/>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6880B1-9F98-4979-B131-D90DE2358322}" type="slidenum">
              <a:rPr kumimoji="0" lang="en-GB" sz="14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8600"/>
              </a:solidFill>
              <a:effectLst/>
              <a:uLnTx/>
              <a:uFillTx/>
              <a:latin typeface="Calibri" panose="020F0502020204030204" pitchFamily="34" charset="0"/>
              <a:ea typeface="+mn-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479376" y="1620516"/>
            <a:ext cx="11521280"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3200" b="1" kern="0" dirty="0">
                <a:solidFill>
                  <a:srgbClr val="FF0000"/>
                </a:solidFill>
                <a:latin typeface="Calibri" panose="020F0502020204030204" pitchFamily="34" charset="0"/>
                <a:cs typeface="Calibri" panose="020F0502020204030204" pitchFamily="34" charset="0"/>
              </a:rPr>
              <a:t>Βασικός Σκοπός Σχεδίου (1) </a:t>
            </a:r>
            <a:endParaRPr kumimoji="0" lang="en-GB"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7ABF35BF-ED85-4A0C-8769-D725C0DD38B1}"/>
              </a:ext>
            </a:extLst>
          </p:cNvPr>
          <p:cNvSpPr txBox="1"/>
          <p:nvPr/>
        </p:nvSpPr>
        <p:spPr>
          <a:xfrm>
            <a:off x="1487488" y="944724"/>
            <a:ext cx="9721080" cy="461665"/>
          </a:xfrm>
          <a:prstGeom prst="rect">
            <a:avLst/>
          </a:prstGeom>
          <a:noFill/>
        </p:spPr>
        <p:txBody>
          <a:bodyPr wrap="square">
            <a:spAutoFit/>
          </a:bodyPr>
          <a:lstStyle/>
          <a:p>
            <a:pPr algn="ctr"/>
            <a:r>
              <a:rPr kumimoji="0" lang="el-GR"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Μονοεπιχειρησιακά</a:t>
            </a:r>
            <a:r>
              <a:rPr kumimoji="0" lang="el-GR"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Προγράμματα Κατάρτισης </a:t>
            </a:r>
            <a:r>
              <a:rPr lang="el-GR" b="1" dirty="0">
                <a:solidFill>
                  <a:srgbClr val="00B050"/>
                </a:solidFill>
                <a:latin typeface="Calibri" panose="020F0502020204030204" pitchFamily="34" charset="0"/>
                <a:cs typeface="Calibri" panose="020F0502020204030204" pitchFamily="34" charset="0"/>
              </a:rPr>
              <a:t>στο Εξωτερικό</a:t>
            </a:r>
            <a:r>
              <a:rPr kumimoji="0" lang="el-GR"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a:t>
            </a:r>
            <a:r>
              <a:rPr kumimoji="0" lang="en-GB"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1</a:t>
            </a:r>
            <a:r>
              <a:rPr kumimoji="0" lang="el-GR"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a:t>
            </a:r>
            <a:endParaRPr lang="en-GB" dirty="0">
              <a:solidFill>
                <a:srgbClr val="00B050"/>
              </a:solidFill>
            </a:endParaRPr>
          </a:p>
        </p:txBody>
      </p:sp>
    </p:spTree>
    <p:extLst>
      <p:ext uri="{BB962C8B-B14F-4D97-AF65-F5344CB8AC3E}">
        <p14:creationId xmlns:p14="http://schemas.microsoft.com/office/powerpoint/2010/main" val="23810209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0" y="-48006"/>
          <a:ext cx="12192000" cy="6856413"/>
        </p:xfrm>
        <a:graphic>
          <a:graphicData uri="http://schemas.openxmlformats.org/presentationml/2006/ole">
            <mc:AlternateContent xmlns:mc="http://schemas.openxmlformats.org/markup-compatibility/2006">
              <mc:Choice xmlns:v="urn:schemas-microsoft-com:vml" Requires="v">
                <p:oleObj spid="_x0000_s129033"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8006"/>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0" indent="0" algn="just">
              <a:buNone/>
              <a:tabLst>
                <a:tab pos="288290" algn="l"/>
              </a:tabLst>
            </a:pPr>
            <a:endParaRPr lang="el-GR" sz="2400" dirty="0">
              <a:solidFill>
                <a:srgbClr val="2D2DB9"/>
              </a:solidFill>
              <a:latin typeface="Calibri" panose="020F0502020204030204" pitchFamily="34" charset="0"/>
              <a:cs typeface="Calibri" panose="020F0502020204030204" pitchFamily="34" charset="0"/>
            </a:endParaRPr>
          </a:p>
          <a:p>
            <a:pPr marL="0" indent="0" algn="just">
              <a:buNone/>
              <a:tabLst>
                <a:tab pos="288290" algn="l"/>
              </a:tabLst>
            </a:pPr>
            <a:endParaRPr lang="el-GR" sz="2400" dirty="0">
              <a:solidFill>
                <a:srgbClr val="2D2DB9"/>
              </a:solidFill>
              <a:latin typeface="Calibri" panose="020F0502020204030204" pitchFamily="34" charset="0"/>
              <a:cs typeface="Calibri" panose="020F0502020204030204" pitchFamily="34" charset="0"/>
            </a:endParaRPr>
          </a:p>
          <a:p>
            <a:pPr marL="0" indent="0" algn="just">
              <a:buNone/>
              <a:tabLst>
                <a:tab pos="288290" algn="l"/>
              </a:tabLst>
            </a:pPr>
            <a:r>
              <a:rPr lang="el-GR" dirty="0">
                <a:solidFill>
                  <a:srgbClr val="2D2DB9"/>
                </a:solidFill>
                <a:latin typeface="Calibri" panose="020F0502020204030204" pitchFamily="34" charset="0"/>
                <a:cs typeface="Calibri" panose="020F0502020204030204" pitchFamily="34" charset="0"/>
              </a:rPr>
              <a:t>Η μεταφορά από το εξωτερικό και η διάχυση στην Κύπρο εξειδικευμένων γνώσεων και δεξιοτήτων σε θέματα που σχετίζονται με την εισαγωγή καινοτομιών, νέας τεχνολογίας και τεχνογνωσίας, οδηγούν στην αναβάθμιση του γνωσιολογικού επιπέδου των </a:t>
            </a:r>
            <a:r>
              <a:rPr lang="el-GR" dirty="0" err="1">
                <a:solidFill>
                  <a:srgbClr val="2D2DB9"/>
                </a:solidFill>
                <a:latin typeface="Calibri" panose="020F0502020204030204" pitchFamily="34" charset="0"/>
                <a:cs typeface="Calibri" panose="020F0502020204030204" pitchFamily="34" charset="0"/>
              </a:rPr>
              <a:t>εργοδοτουμένων</a:t>
            </a:r>
            <a:r>
              <a:rPr lang="el-GR" dirty="0">
                <a:solidFill>
                  <a:srgbClr val="2D2DB9"/>
                </a:solidFill>
                <a:latin typeface="Calibri" panose="020F0502020204030204" pitchFamily="34" charset="0"/>
                <a:cs typeface="Calibri" panose="020F0502020204030204" pitchFamily="34" charset="0"/>
              </a:rPr>
              <a:t> και κατ’ επέκταση στη βελτίωση της παραγωγικότητας των επιχειρήσεων/οργανισμών και την ενίσχυση της ανταγωνιστικότητας τομέων οικονομικής δραστηριότητας</a:t>
            </a:r>
            <a:endParaRPr lang="en-GB" b="1" dirty="0">
              <a:solidFill>
                <a:srgbClr val="2D2DB9"/>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6880B1-9F98-4979-B131-D90DE2358322}" type="slidenum">
              <a:rPr kumimoji="0" lang="en-GB" sz="14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8600"/>
              </a:solidFill>
              <a:effectLst/>
              <a:uLnTx/>
              <a:uFillTx/>
              <a:latin typeface="Calibri" panose="020F0502020204030204" pitchFamily="34" charset="0"/>
              <a:ea typeface="+mn-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479376" y="1620516"/>
            <a:ext cx="11521280"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3200" b="1" kern="0" dirty="0">
                <a:solidFill>
                  <a:srgbClr val="FF0000"/>
                </a:solidFill>
                <a:latin typeface="Calibri" panose="020F0502020204030204" pitchFamily="34" charset="0"/>
                <a:cs typeface="Calibri" panose="020F0502020204030204" pitchFamily="34" charset="0"/>
              </a:rPr>
              <a:t>Βασικός Σκοπός Σχεδίου (2)</a:t>
            </a:r>
            <a:endParaRPr kumimoji="0" lang="en-GB"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7ABF35BF-ED85-4A0C-8769-D725C0DD38B1}"/>
              </a:ext>
            </a:extLst>
          </p:cNvPr>
          <p:cNvSpPr txBox="1"/>
          <p:nvPr/>
        </p:nvSpPr>
        <p:spPr>
          <a:xfrm>
            <a:off x="1487488" y="944724"/>
            <a:ext cx="9721080" cy="461665"/>
          </a:xfrm>
          <a:prstGeom prst="rect">
            <a:avLst/>
          </a:prstGeom>
          <a:noFill/>
        </p:spPr>
        <p:txBody>
          <a:bodyPr wrap="square">
            <a:spAutoFit/>
          </a:bodyPr>
          <a:lstStyle/>
          <a:p>
            <a:pPr algn="ctr"/>
            <a:r>
              <a:rPr kumimoji="0" lang="el-GR"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Μονοεπιχειρησιακά</a:t>
            </a:r>
            <a:r>
              <a:rPr kumimoji="0" lang="el-GR"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Προγράμματα Κατάρτισης </a:t>
            </a:r>
            <a:r>
              <a:rPr lang="el-GR" b="1" dirty="0">
                <a:solidFill>
                  <a:srgbClr val="00B050"/>
                </a:solidFill>
                <a:latin typeface="Calibri" panose="020F0502020204030204" pitchFamily="34" charset="0"/>
                <a:cs typeface="Calibri" panose="020F0502020204030204" pitchFamily="34" charset="0"/>
              </a:rPr>
              <a:t>στο Εξωτερικό </a:t>
            </a:r>
            <a:r>
              <a:rPr kumimoji="0" lang="el-GR"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(2)</a:t>
            </a:r>
            <a:endParaRPr lang="en-GB" dirty="0">
              <a:solidFill>
                <a:srgbClr val="00B050"/>
              </a:solidFill>
            </a:endParaRPr>
          </a:p>
        </p:txBody>
      </p:sp>
    </p:spTree>
    <p:extLst>
      <p:ext uri="{BB962C8B-B14F-4D97-AF65-F5344CB8AC3E}">
        <p14:creationId xmlns:p14="http://schemas.microsoft.com/office/powerpoint/2010/main" val="4190193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0" y="1"/>
          <a:ext cx="12192000" cy="6856413"/>
        </p:xfrm>
        <a:graphic>
          <a:graphicData uri="http://schemas.openxmlformats.org/presentationml/2006/ole">
            <mc:AlternateContent xmlns:mc="http://schemas.openxmlformats.org/markup-compatibility/2006">
              <mc:Choice xmlns:v="urn:schemas-microsoft-com:vml" Requires="v">
                <p:oleObj spid="_x0000_s3104"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479376" y="1556792"/>
            <a:ext cx="11233248" cy="5299623"/>
          </a:xfrm>
        </p:spPr>
        <p:txBody>
          <a:bodyPr/>
          <a:lstStyle/>
          <a:p>
            <a:pPr marL="0" indent="0" algn="just" rtl="0">
              <a:spcBef>
                <a:spcPts val="0"/>
              </a:spcBef>
              <a:buNone/>
            </a:pPr>
            <a:endParaRPr lang="el-GR" b="0" i="0" dirty="0">
              <a:solidFill>
                <a:schemeClr val="accent2"/>
              </a:solidFill>
              <a:effectLst/>
              <a:latin typeface="Calibri" panose="020F0502020204030204" pitchFamily="34" charset="0"/>
              <a:cs typeface="Calibri" panose="020F0502020204030204" pitchFamily="34" charset="0"/>
            </a:endParaRPr>
          </a:p>
          <a:p>
            <a:pPr marL="0" indent="0" algn="just" rtl="0">
              <a:spcBef>
                <a:spcPts val="0"/>
              </a:spcBef>
              <a:buNone/>
            </a:pPr>
            <a:r>
              <a:rPr lang="el-GR" b="0" i="0" dirty="0">
                <a:solidFill>
                  <a:schemeClr val="accent2"/>
                </a:solidFill>
                <a:effectLst/>
                <a:latin typeface="Calibri" panose="020F0502020204030204" pitchFamily="34" charset="0"/>
                <a:cs typeface="Calibri" panose="020F0502020204030204" pitchFamily="34" charset="0"/>
              </a:rPr>
              <a:t>Δύο (2) Σχέδια </a:t>
            </a:r>
            <a:r>
              <a:rPr lang="el-GR" b="0" i="0" dirty="0" err="1">
                <a:solidFill>
                  <a:schemeClr val="accent2"/>
                </a:solidFill>
                <a:effectLst/>
                <a:latin typeface="Calibri" panose="020F0502020204030204" pitchFamily="34" charset="0"/>
                <a:cs typeface="Calibri" panose="020F0502020204030204" pitchFamily="34" charset="0"/>
              </a:rPr>
              <a:t>Μονοεπιχειρησιακών</a:t>
            </a:r>
            <a:r>
              <a:rPr lang="el-GR" b="0" i="0" dirty="0">
                <a:solidFill>
                  <a:schemeClr val="accent2"/>
                </a:solidFill>
                <a:effectLst/>
                <a:latin typeface="Calibri" panose="020F0502020204030204" pitchFamily="34" charset="0"/>
                <a:cs typeface="Calibri" panose="020F0502020204030204" pitchFamily="34" charset="0"/>
              </a:rPr>
              <a:t> Προγραμμάτων Κατάρτισης στην Κύπρο:</a:t>
            </a:r>
          </a:p>
          <a:p>
            <a:pPr marL="0" indent="0" algn="just" rtl="0">
              <a:spcBef>
                <a:spcPts val="0"/>
              </a:spcBef>
              <a:buNone/>
            </a:pPr>
            <a:endParaRPr lang="el-GR" b="0" i="0" dirty="0">
              <a:solidFill>
                <a:schemeClr val="accent2"/>
              </a:solidFill>
              <a:effectLst/>
              <a:latin typeface="Calibri" panose="020F0502020204030204" pitchFamily="34" charset="0"/>
              <a:cs typeface="Calibri" panose="020F0502020204030204" pitchFamily="34" charset="0"/>
            </a:endParaRPr>
          </a:p>
          <a:p>
            <a:pPr algn="just" rtl="0">
              <a:spcBef>
                <a:spcPts val="0"/>
              </a:spcBef>
              <a:buFont typeface="+mj-lt"/>
              <a:buAutoNum type="arabicPeriod"/>
            </a:pPr>
            <a:r>
              <a:rPr lang="el-GR" b="1" i="0" dirty="0" err="1">
                <a:solidFill>
                  <a:schemeClr val="accent2"/>
                </a:solidFill>
                <a:effectLst/>
                <a:latin typeface="Calibri" panose="020F0502020204030204" pitchFamily="34" charset="0"/>
                <a:cs typeface="Calibri" panose="020F0502020204030204" pitchFamily="34" charset="0"/>
              </a:rPr>
              <a:t>Μονοεπιχειρησιακά</a:t>
            </a:r>
            <a:r>
              <a:rPr lang="el-GR" b="1" i="0" dirty="0">
                <a:solidFill>
                  <a:schemeClr val="accent2"/>
                </a:solidFill>
                <a:effectLst/>
                <a:latin typeface="Calibri" panose="020F0502020204030204" pitchFamily="34" charset="0"/>
                <a:cs typeface="Calibri" panose="020F0502020204030204" pitchFamily="34" charset="0"/>
              </a:rPr>
              <a:t> Προγράμματα Κατάρτισης στην Κύπρο (De </a:t>
            </a:r>
            <a:r>
              <a:rPr lang="el-GR" b="1" i="0" dirty="0" err="1">
                <a:solidFill>
                  <a:schemeClr val="accent2"/>
                </a:solidFill>
                <a:effectLst/>
                <a:latin typeface="Calibri" panose="020F0502020204030204" pitchFamily="34" charset="0"/>
                <a:cs typeface="Calibri" panose="020F0502020204030204" pitchFamily="34" charset="0"/>
              </a:rPr>
              <a:t>Minimis</a:t>
            </a:r>
            <a:r>
              <a:rPr lang="el-GR" b="1" i="0" dirty="0">
                <a:solidFill>
                  <a:schemeClr val="accent2"/>
                </a:solidFill>
                <a:effectLst/>
                <a:latin typeface="Calibri" panose="020F0502020204030204" pitchFamily="34" charset="0"/>
                <a:cs typeface="Calibri" panose="020F0502020204030204" pitchFamily="34" charset="0"/>
              </a:rPr>
              <a:t>).</a:t>
            </a:r>
          </a:p>
          <a:p>
            <a:pPr algn="just" rtl="0">
              <a:spcBef>
                <a:spcPts val="0"/>
              </a:spcBef>
              <a:buFont typeface="+mj-lt"/>
              <a:buAutoNum type="arabicPeriod"/>
            </a:pPr>
            <a:endParaRPr lang="el-GR" b="0" i="0" dirty="0">
              <a:solidFill>
                <a:schemeClr val="accent2"/>
              </a:solidFill>
              <a:effectLst/>
              <a:latin typeface="Calibri" panose="020F0502020204030204" pitchFamily="34" charset="0"/>
              <a:cs typeface="Calibri" panose="020F0502020204030204" pitchFamily="34" charset="0"/>
            </a:endParaRPr>
          </a:p>
          <a:p>
            <a:pPr algn="just" rtl="0">
              <a:spcBef>
                <a:spcPts val="0"/>
              </a:spcBef>
              <a:buFont typeface="+mj-lt"/>
              <a:buAutoNum type="arabicPeriod"/>
            </a:pPr>
            <a:r>
              <a:rPr lang="el-GR" b="1" i="0" dirty="0" err="1">
                <a:solidFill>
                  <a:schemeClr val="accent2"/>
                </a:solidFill>
                <a:effectLst/>
                <a:latin typeface="Calibri" panose="020F0502020204030204" pitchFamily="34" charset="0"/>
                <a:cs typeface="Calibri" panose="020F0502020204030204" pitchFamily="34" charset="0"/>
              </a:rPr>
              <a:t>Μονοεπιχειρησιακά</a:t>
            </a:r>
            <a:r>
              <a:rPr lang="el-GR" b="1" i="0" dirty="0">
                <a:solidFill>
                  <a:schemeClr val="accent2"/>
                </a:solidFill>
                <a:effectLst/>
                <a:latin typeface="Calibri" panose="020F0502020204030204" pitchFamily="34" charset="0"/>
                <a:cs typeface="Calibri" panose="020F0502020204030204" pitchFamily="34" charset="0"/>
              </a:rPr>
              <a:t> Προγράμματα Κατάρτισης στην Κύπρο (ΚΕ).</a:t>
            </a:r>
            <a:endParaRPr lang="el-GR" b="0" i="0" dirty="0">
              <a:solidFill>
                <a:schemeClr val="accent2"/>
              </a:solidFill>
              <a:effectLst/>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a:defRPr/>
            </a:pPr>
            <a:fld id="{396880B1-9F98-4979-B131-D90DE2358322}" type="slidenum">
              <a:rPr lang="en-GB" smtClean="0"/>
              <a:pPr>
                <a:defRPr/>
              </a:pPr>
              <a:t>5</a:t>
            </a:fld>
            <a:endParaRPr lang="en-GB"/>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endParaRPr lang="en-GB" b="1" kern="0" dirty="0">
              <a:solidFill>
                <a:srgbClr val="008600"/>
              </a:solidFill>
              <a:latin typeface="Calibri" panose="020F0502020204030204" pitchFamily="34" charset="0"/>
              <a:ea typeface="+mj-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631776" y="773088"/>
            <a:ext cx="11712624"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endParaRPr lang="en-GB" b="1" kern="0" dirty="0">
              <a:solidFill>
                <a:srgbClr val="008600"/>
              </a:solidFill>
              <a:latin typeface="Calibri" panose="020F0502020204030204" pitchFamily="34" charset="0"/>
              <a:ea typeface="+mj-ea"/>
              <a:cs typeface="Calibri" panose="020F0502020204030204" pitchFamily="34" charset="0"/>
            </a:endParaRPr>
          </a:p>
        </p:txBody>
      </p:sp>
      <p:sp>
        <p:nvSpPr>
          <p:cNvPr id="11" name="TextBox 10">
            <a:extLst>
              <a:ext uri="{FF2B5EF4-FFF2-40B4-BE49-F238E27FC236}">
                <a16:creationId xmlns:a16="http://schemas.microsoft.com/office/drawing/2014/main" id="{7B820F7A-B7EF-4F62-9DF6-FDE409C26D30}"/>
              </a:ext>
            </a:extLst>
          </p:cNvPr>
          <p:cNvSpPr txBox="1"/>
          <p:nvPr/>
        </p:nvSpPr>
        <p:spPr>
          <a:xfrm>
            <a:off x="1487488" y="944724"/>
            <a:ext cx="9721080" cy="461665"/>
          </a:xfrm>
          <a:prstGeom prst="rect">
            <a:avLst/>
          </a:prstGeom>
          <a:noFill/>
        </p:spPr>
        <p:txBody>
          <a:bodyPr wrap="square">
            <a:spAutoFit/>
          </a:bodyPr>
          <a:lstStyle/>
          <a:p>
            <a:pPr algn="ctr"/>
            <a:r>
              <a:rPr kumimoji="0" lang="el-GR"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Μονοεπιχειρησιακά</a:t>
            </a:r>
            <a:r>
              <a:rPr kumimoji="0" lang="el-GR"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Προγράμματα Κατάρτισης στην Κύπρο (2)</a:t>
            </a:r>
            <a:endParaRPr lang="en-GB" dirty="0">
              <a:solidFill>
                <a:srgbClr val="00B050"/>
              </a:solidFill>
            </a:endParaRPr>
          </a:p>
        </p:txBody>
      </p:sp>
    </p:spTree>
    <p:extLst>
      <p:ext uri="{BB962C8B-B14F-4D97-AF65-F5344CB8AC3E}">
        <p14:creationId xmlns:p14="http://schemas.microsoft.com/office/powerpoint/2010/main" val="35387473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extLst>
              <p:ext uri="{D42A27DB-BD31-4B8C-83A1-F6EECF244321}">
                <p14:modId xmlns:p14="http://schemas.microsoft.com/office/powerpoint/2010/main" val="2532837109"/>
              </p:ext>
            </p:extLst>
          </p:nvPr>
        </p:nvGraphicFramePr>
        <p:xfrm>
          <a:off x="0" y="12954"/>
          <a:ext cx="12192000" cy="6856413"/>
        </p:xfrm>
        <a:graphic>
          <a:graphicData uri="http://schemas.openxmlformats.org/presentationml/2006/ole">
            <mc:AlternateContent xmlns:mc="http://schemas.openxmlformats.org/markup-compatibility/2006">
              <mc:Choice xmlns:v="urn:schemas-microsoft-com:vml" Requires="v">
                <p:oleObj spid="_x0000_s73755"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954"/>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457200" indent="-457200" algn="just">
              <a:buFont typeface="+mj-lt"/>
              <a:buAutoNum type="arabicPeriod"/>
              <a:tabLst>
                <a:tab pos="288290" algn="l"/>
              </a:tabLst>
            </a:pPr>
            <a:endParaRPr lang="el-GR" sz="2400" dirty="0">
              <a:solidFill>
                <a:srgbClr val="2D2DB9"/>
              </a:solidFill>
              <a:latin typeface="Calibri" panose="020F0502020204030204" pitchFamily="34" charset="0"/>
              <a:cs typeface="Calibri" panose="020F0502020204030204" pitchFamily="34" charset="0"/>
            </a:endParaRPr>
          </a:p>
          <a:p>
            <a:pPr marL="457200" indent="-457200" algn="just">
              <a:buFont typeface="+mj-lt"/>
              <a:buAutoNum type="arabicPeriod"/>
              <a:tabLst>
                <a:tab pos="288290" algn="l"/>
              </a:tabLst>
            </a:pPr>
            <a:endParaRPr lang="el-GR" sz="1400" dirty="0"/>
          </a:p>
          <a:p>
            <a:pPr marL="0" indent="0" algn="just">
              <a:buNone/>
              <a:tabLst>
                <a:tab pos="288290" algn="l"/>
              </a:tabLst>
            </a:pPr>
            <a:endParaRPr lang="el-GR" sz="1400" dirty="0"/>
          </a:p>
          <a:p>
            <a:pPr marL="0" indent="0" algn="just">
              <a:buNone/>
              <a:tabLst>
                <a:tab pos="288290" algn="l"/>
              </a:tabLst>
            </a:pPr>
            <a:r>
              <a:rPr lang="el-GR" dirty="0">
                <a:solidFill>
                  <a:srgbClr val="2D2DB9"/>
                </a:solidFill>
                <a:latin typeface="Calibri" panose="020F0502020204030204" pitchFamily="34" charset="0"/>
                <a:cs typeface="Calibri" panose="020F0502020204030204" pitchFamily="34" charset="0"/>
              </a:rPr>
              <a:t>Στάδια</a:t>
            </a:r>
          </a:p>
          <a:p>
            <a:pPr algn="just">
              <a:buFont typeface="+mj-lt"/>
              <a:buAutoNum type="arabicPeriod"/>
              <a:tabLst>
                <a:tab pos="288290" algn="l"/>
              </a:tabLst>
            </a:pPr>
            <a:r>
              <a:rPr lang="el-GR" dirty="0">
                <a:solidFill>
                  <a:srgbClr val="2D2DB9"/>
                </a:solidFill>
                <a:latin typeface="Calibri" panose="020F0502020204030204" pitchFamily="34" charset="0"/>
                <a:cs typeface="Calibri" panose="020F0502020204030204" pitchFamily="34" charset="0"/>
              </a:rPr>
              <a:t>Υποβολή αίτησης από τον ενδιαφερόμενο εργοδότη για έγκριση εφαρμογής προγράμματος κατάρτισης στο εξωτερικό</a:t>
            </a:r>
          </a:p>
          <a:p>
            <a:pPr algn="just">
              <a:buFont typeface="+mj-lt"/>
              <a:buAutoNum type="arabicPeriod"/>
              <a:tabLst>
                <a:tab pos="288290" algn="l"/>
              </a:tabLst>
            </a:pPr>
            <a:r>
              <a:rPr lang="el-GR" dirty="0">
                <a:solidFill>
                  <a:srgbClr val="2D2DB9"/>
                </a:solidFill>
                <a:latin typeface="Calibri" panose="020F0502020204030204" pitchFamily="34" charset="0"/>
                <a:cs typeface="Calibri" panose="020F0502020204030204" pitchFamily="34" charset="0"/>
              </a:rPr>
              <a:t>Υλοποίηση </a:t>
            </a:r>
            <a:r>
              <a:rPr lang="el-GR" dirty="0" err="1">
                <a:solidFill>
                  <a:srgbClr val="2D2DB9"/>
                </a:solidFill>
                <a:latin typeface="Calibri" panose="020F0502020204030204" pitchFamily="34" charset="0"/>
                <a:cs typeface="Calibri" panose="020F0502020204030204" pitchFamily="34" charset="0"/>
              </a:rPr>
              <a:t>εγκριθέντος</a:t>
            </a:r>
            <a:r>
              <a:rPr lang="el-GR" dirty="0">
                <a:solidFill>
                  <a:srgbClr val="2D2DB9"/>
                </a:solidFill>
                <a:latin typeface="Calibri" panose="020F0502020204030204" pitchFamily="34" charset="0"/>
                <a:cs typeface="Calibri" panose="020F0502020204030204" pitchFamily="34" charset="0"/>
              </a:rPr>
              <a:t> προγράμματος κατάρτισης</a:t>
            </a:r>
          </a:p>
          <a:p>
            <a:pPr algn="just">
              <a:buFont typeface="+mj-lt"/>
              <a:buAutoNum type="arabicPeriod"/>
              <a:tabLst>
                <a:tab pos="288290" algn="l"/>
              </a:tabLst>
            </a:pPr>
            <a:r>
              <a:rPr lang="el-GR" dirty="0">
                <a:solidFill>
                  <a:srgbClr val="2D2DB9"/>
                </a:solidFill>
                <a:latin typeface="Calibri" panose="020F0502020204030204" pitchFamily="34" charset="0"/>
                <a:cs typeface="Calibri" panose="020F0502020204030204" pitchFamily="34" charset="0"/>
              </a:rPr>
              <a:t>Καταβολή του χορηγήματος</a:t>
            </a: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6880B1-9F98-4979-B131-D90DE2358322}" type="slidenum">
              <a:rPr kumimoji="0" lang="en-GB" sz="14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8600"/>
              </a:solidFill>
              <a:effectLst/>
              <a:uLnTx/>
              <a:uFillTx/>
              <a:latin typeface="Calibri" panose="020F0502020204030204" pitchFamily="34" charset="0"/>
              <a:ea typeface="+mn-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479376" y="1556792"/>
            <a:ext cx="11521280"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8" name="Rectangle 3">
            <a:extLst>
              <a:ext uri="{FF2B5EF4-FFF2-40B4-BE49-F238E27FC236}">
                <a16:creationId xmlns:a16="http://schemas.microsoft.com/office/drawing/2014/main" id="{A838503D-D97B-4BB4-B48C-A3C9634CB4DD}"/>
              </a:ext>
            </a:extLst>
          </p:cNvPr>
          <p:cNvSpPr>
            <a:spLocks noChangeArrowheads="1"/>
          </p:cNvSpPr>
          <p:nvPr/>
        </p:nvSpPr>
        <p:spPr bwMode="auto">
          <a:xfrm>
            <a:off x="457850" y="1556791"/>
            <a:ext cx="11521280"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r>
              <a:rPr lang="el-GR" sz="4000" b="1" dirty="0">
                <a:solidFill>
                  <a:srgbClr val="FF0000"/>
                </a:solidFill>
                <a:latin typeface="Calibri" panose="020F0502020204030204" pitchFamily="34" charset="0"/>
                <a:cs typeface="Calibri" panose="020F0502020204030204" pitchFamily="34" charset="0"/>
              </a:rPr>
              <a:t>Διαδικασία εξέτασης Αίτησης</a:t>
            </a:r>
            <a:endParaRPr lang="en-GB" b="1" kern="0" dirty="0">
              <a:solidFill>
                <a:srgbClr val="FF0000"/>
              </a:solidFill>
              <a:latin typeface="Calibri" panose="020F0502020204030204" pitchFamily="34" charset="0"/>
              <a:ea typeface="+mj-ea"/>
              <a:cs typeface="Calibri" panose="020F0502020204030204" pitchFamily="34" charset="0"/>
            </a:endParaRPr>
          </a:p>
        </p:txBody>
      </p:sp>
      <p:sp>
        <p:nvSpPr>
          <p:cNvPr id="9" name="TextBox 8">
            <a:extLst>
              <a:ext uri="{FF2B5EF4-FFF2-40B4-BE49-F238E27FC236}">
                <a16:creationId xmlns:a16="http://schemas.microsoft.com/office/drawing/2014/main" id="{329D2761-D5EA-4FDD-BE40-3C7685F3B983}"/>
              </a:ext>
            </a:extLst>
          </p:cNvPr>
          <p:cNvSpPr txBox="1"/>
          <p:nvPr/>
        </p:nvSpPr>
        <p:spPr>
          <a:xfrm>
            <a:off x="1487488" y="944724"/>
            <a:ext cx="9721080" cy="461665"/>
          </a:xfrm>
          <a:prstGeom prst="rect">
            <a:avLst/>
          </a:prstGeom>
          <a:noFill/>
        </p:spPr>
        <p:txBody>
          <a:bodyPr wrap="square">
            <a:spAutoFit/>
          </a:bodyPr>
          <a:lstStyle/>
          <a:p>
            <a:pPr algn="ctr"/>
            <a:r>
              <a:rPr kumimoji="0" lang="el-GR"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Μονοεπιχειρησιακά</a:t>
            </a:r>
            <a:r>
              <a:rPr kumimoji="0" lang="el-GR"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Προγράμματα Κατάρτισης </a:t>
            </a:r>
            <a:r>
              <a:rPr lang="el-GR" b="1" dirty="0">
                <a:solidFill>
                  <a:srgbClr val="00B050"/>
                </a:solidFill>
                <a:latin typeface="Calibri" panose="020F0502020204030204" pitchFamily="34" charset="0"/>
                <a:cs typeface="Calibri" panose="020F0502020204030204" pitchFamily="34" charset="0"/>
              </a:rPr>
              <a:t>στο Εξωτερικό </a:t>
            </a:r>
            <a:r>
              <a:rPr kumimoji="0" lang="el-GR"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(3)</a:t>
            </a:r>
            <a:endParaRPr lang="en-GB" dirty="0">
              <a:solidFill>
                <a:srgbClr val="00B050"/>
              </a:solidFill>
            </a:endParaRPr>
          </a:p>
        </p:txBody>
      </p:sp>
    </p:spTree>
    <p:extLst>
      <p:ext uri="{BB962C8B-B14F-4D97-AF65-F5344CB8AC3E}">
        <p14:creationId xmlns:p14="http://schemas.microsoft.com/office/powerpoint/2010/main" val="9286336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0" y="12954"/>
          <a:ext cx="12192000" cy="6856413"/>
        </p:xfrm>
        <a:graphic>
          <a:graphicData uri="http://schemas.openxmlformats.org/presentationml/2006/ole">
            <mc:AlternateContent xmlns:mc="http://schemas.openxmlformats.org/markup-compatibility/2006">
              <mc:Choice xmlns:v="urn:schemas-microsoft-com:vml" Requires="v">
                <p:oleObj spid="_x0000_s131081"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954"/>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457200" indent="-457200" algn="just">
              <a:buFont typeface="+mj-lt"/>
              <a:buAutoNum type="arabicPeriod"/>
              <a:tabLst>
                <a:tab pos="288290" algn="l"/>
              </a:tabLst>
            </a:pPr>
            <a:endParaRPr lang="el-GR" sz="2400" dirty="0">
              <a:solidFill>
                <a:srgbClr val="2D2DB9"/>
              </a:solidFill>
              <a:latin typeface="Calibri" panose="020F0502020204030204" pitchFamily="34" charset="0"/>
              <a:cs typeface="Calibri" panose="020F0502020204030204" pitchFamily="34" charset="0"/>
            </a:endParaRPr>
          </a:p>
          <a:p>
            <a:pPr marL="457200" indent="-457200" algn="just">
              <a:buFont typeface="+mj-lt"/>
              <a:buAutoNum type="arabicPeriod"/>
              <a:tabLst>
                <a:tab pos="288290" algn="l"/>
              </a:tabLst>
            </a:pPr>
            <a:endParaRPr lang="el-GR" sz="1400" dirty="0"/>
          </a:p>
          <a:p>
            <a:pPr marL="0" indent="0" algn="just">
              <a:buNone/>
              <a:tabLst>
                <a:tab pos="288290" algn="l"/>
              </a:tabLst>
            </a:pPr>
            <a:r>
              <a:rPr lang="el-GR" sz="2800" dirty="0">
                <a:solidFill>
                  <a:srgbClr val="2D2DB9"/>
                </a:solidFill>
                <a:latin typeface="Calibri" panose="020F0502020204030204" pitchFamily="34" charset="0"/>
                <a:cs typeface="Calibri" panose="020F0502020204030204" pitchFamily="34" charset="0"/>
              </a:rPr>
              <a:t>Α) προϋποθέσεις εξέτασης της αίτησης </a:t>
            </a:r>
          </a:p>
          <a:p>
            <a:pPr marL="571500" indent="-571500" algn="just">
              <a:buAutoNum type="romanLcParenBoth"/>
              <a:tabLst>
                <a:tab pos="288290" algn="l"/>
              </a:tabLst>
            </a:pPr>
            <a:r>
              <a:rPr lang="el-GR" sz="2800" dirty="0">
                <a:solidFill>
                  <a:srgbClr val="2D2DB9"/>
                </a:solidFill>
                <a:latin typeface="Calibri" panose="020F0502020204030204" pitchFamily="34" charset="0"/>
                <a:cs typeface="Calibri" panose="020F0502020204030204" pitchFamily="34" charset="0"/>
              </a:rPr>
              <a:t>Προϋποθέσεις που αφορούν στον εργοδότη. </a:t>
            </a:r>
          </a:p>
          <a:p>
            <a:pPr marL="571500" indent="-571500" algn="just">
              <a:buAutoNum type="romanLcParenBoth"/>
              <a:tabLst>
                <a:tab pos="288290" algn="l"/>
              </a:tabLst>
            </a:pPr>
            <a:r>
              <a:rPr lang="el-GR" sz="2800" dirty="0">
                <a:solidFill>
                  <a:srgbClr val="2D2DB9"/>
                </a:solidFill>
                <a:latin typeface="Calibri" panose="020F0502020204030204" pitchFamily="34" charset="0"/>
                <a:cs typeface="Calibri" panose="020F0502020204030204" pitchFamily="34" charset="0"/>
              </a:rPr>
              <a:t>Προϋποθέσεις που αφορούν στον καταρτιζόμενο. </a:t>
            </a:r>
          </a:p>
          <a:p>
            <a:pPr marL="571500" indent="-571500" algn="just">
              <a:buAutoNum type="romanLcParenBoth"/>
              <a:tabLst>
                <a:tab pos="288290" algn="l"/>
              </a:tabLst>
            </a:pPr>
            <a:r>
              <a:rPr lang="el-GR" sz="2800" dirty="0">
                <a:solidFill>
                  <a:srgbClr val="2D2DB9"/>
                </a:solidFill>
                <a:latin typeface="Calibri" panose="020F0502020204030204" pitchFamily="34" charset="0"/>
                <a:cs typeface="Calibri" panose="020F0502020204030204" pitchFamily="34" charset="0"/>
              </a:rPr>
              <a:t>Προϋποθέσεις που αφορούν στο πρόγραμμα κατάρτισης. </a:t>
            </a:r>
          </a:p>
          <a:p>
            <a:pPr marL="571500" indent="-571500" algn="just">
              <a:buAutoNum type="romanLcParenBoth"/>
              <a:tabLst>
                <a:tab pos="288290" algn="l"/>
              </a:tabLst>
            </a:pPr>
            <a:r>
              <a:rPr lang="el-GR" sz="2800" dirty="0">
                <a:solidFill>
                  <a:srgbClr val="2D2DB9"/>
                </a:solidFill>
                <a:latin typeface="Calibri" panose="020F0502020204030204" pitchFamily="34" charset="0"/>
                <a:cs typeface="Calibri" panose="020F0502020204030204" pitchFamily="34" charset="0"/>
              </a:rPr>
              <a:t>Προϋποθέσεις εξέτασης αίτησης εργοδότη που συνιστά ενίσχυση ήσσονος σημασίας.</a:t>
            </a:r>
          </a:p>
          <a:p>
            <a:pPr marL="571500" indent="-571500" algn="just">
              <a:buAutoNum type="romanLcParenBoth"/>
              <a:tabLst>
                <a:tab pos="288290" algn="l"/>
              </a:tabLst>
            </a:pPr>
            <a:endParaRPr lang="el-GR" sz="2800" dirty="0">
              <a:solidFill>
                <a:srgbClr val="2D2DB9"/>
              </a:solidFill>
              <a:latin typeface="Calibri" panose="020F0502020204030204" pitchFamily="34" charset="0"/>
              <a:cs typeface="Calibri" panose="020F0502020204030204" pitchFamily="34" charset="0"/>
            </a:endParaRPr>
          </a:p>
          <a:p>
            <a:pPr marL="0" indent="0" algn="just">
              <a:buNone/>
              <a:tabLst>
                <a:tab pos="288290" algn="l"/>
              </a:tabLst>
            </a:pPr>
            <a:r>
              <a:rPr lang="el-GR" sz="2800" dirty="0">
                <a:solidFill>
                  <a:srgbClr val="2D2DB9"/>
                </a:solidFill>
                <a:latin typeface="Calibri" panose="020F0502020204030204" pitchFamily="34" charset="0"/>
                <a:cs typeface="Calibri" panose="020F0502020204030204" pitchFamily="34" charset="0"/>
              </a:rPr>
              <a:t>Β) Σε δεύτερο στάδιο ελέγχεται αν πληρούνται τα κριτήρια έγκρισης</a:t>
            </a: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6880B1-9F98-4979-B131-D90DE2358322}" type="slidenum">
              <a:rPr kumimoji="0" lang="en-GB" sz="14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8600"/>
              </a:solidFill>
              <a:effectLst/>
              <a:uLnTx/>
              <a:uFillTx/>
              <a:latin typeface="Calibri" panose="020F0502020204030204" pitchFamily="34" charset="0"/>
              <a:ea typeface="+mn-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479376" y="1556792"/>
            <a:ext cx="11521280"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8" name="Rectangle 3">
            <a:extLst>
              <a:ext uri="{FF2B5EF4-FFF2-40B4-BE49-F238E27FC236}">
                <a16:creationId xmlns:a16="http://schemas.microsoft.com/office/drawing/2014/main" id="{A838503D-D97B-4BB4-B48C-A3C9634CB4DD}"/>
              </a:ext>
            </a:extLst>
          </p:cNvPr>
          <p:cNvSpPr>
            <a:spLocks noChangeArrowheads="1"/>
          </p:cNvSpPr>
          <p:nvPr/>
        </p:nvSpPr>
        <p:spPr bwMode="auto">
          <a:xfrm>
            <a:off x="457850" y="1556791"/>
            <a:ext cx="11521280" cy="648072"/>
          </a:xfrm>
          <a:prstGeom prst="rect">
            <a:avLst/>
          </a:prstGeom>
          <a:noFill/>
          <a:ln w="9525">
            <a:noFill/>
            <a:miter lim="800000"/>
            <a:headEnd/>
            <a:tailEnd/>
          </a:ln>
        </p:spPr>
        <p:txBody>
          <a:bodyPr lIns="92075" tIns="46038" rIns="92075" bIns="46038" anchor="ctr"/>
          <a:lstStyle/>
          <a:p>
            <a:pPr marL="0" lvl="0" indent="0" defTabSz="287338" eaLnBrk="1" hangingPunct="1">
              <a:spcBef>
                <a:spcPts val="0"/>
              </a:spcBef>
              <a:spcAft>
                <a:spcPts val="1200"/>
              </a:spcAft>
              <a:buClr>
                <a:schemeClr val="accent2"/>
              </a:buClr>
              <a:buNone/>
            </a:pPr>
            <a:r>
              <a:rPr lang="el-GR" sz="2800" b="1" dirty="0">
                <a:solidFill>
                  <a:srgbClr val="FF0000"/>
                </a:solidFill>
                <a:latin typeface="Calibri" panose="020F0502020204030204" pitchFamily="34" charset="0"/>
                <a:cs typeface="Calibri" panose="020F0502020204030204" pitchFamily="34" charset="0"/>
              </a:rPr>
              <a:t>Πρώτο Στάδιο – Αξιολόγηση Υποβληθείσας Αίτησης</a:t>
            </a:r>
          </a:p>
        </p:txBody>
      </p:sp>
      <p:sp>
        <p:nvSpPr>
          <p:cNvPr id="9" name="TextBox 8">
            <a:extLst>
              <a:ext uri="{FF2B5EF4-FFF2-40B4-BE49-F238E27FC236}">
                <a16:creationId xmlns:a16="http://schemas.microsoft.com/office/drawing/2014/main" id="{329D2761-D5EA-4FDD-BE40-3C7685F3B983}"/>
              </a:ext>
            </a:extLst>
          </p:cNvPr>
          <p:cNvSpPr txBox="1"/>
          <p:nvPr/>
        </p:nvSpPr>
        <p:spPr>
          <a:xfrm>
            <a:off x="1487488" y="944724"/>
            <a:ext cx="9721080" cy="461665"/>
          </a:xfrm>
          <a:prstGeom prst="rect">
            <a:avLst/>
          </a:prstGeom>
          <a:noFill/>
        </p:spPr>
        <p:txBody>
          <a:bodyPr wrap="square">
            <a:spAutoFit/>
          </a:bodyPr>
          <a:lstStyle/>
          <a:p>
            <a:pPr algn="ctr"/>
            <a:r>
              <a:rPr kumimoji="0" lang="el-GR"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Μονοεπιχειρησιακά</a:t>
            </a:r>
            <a:r>
              <a:rPr kumimoji="0" lang="el-GR"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Προγράμματα Κατάρτισης </a:t>
            </a:r>
            <a:r>
              <a:rPr lang="el-GR" b="1" dirty="0">
                <a:solidFill>
                  <a:srgbClr val="00B050"/>
                </a:solidFill>
                <a:latin typeface="Calibri" panose="020F0502020204030204" pitchFamily="34" charset="0"/>
                <a:cs typeface="Calibri" panose="020F0502020204030204" pitchFamily="34" charset="0"/>
              </a:rPr>
              <a:t>στο Εξωτερικό </a:t>
            </a:r>
            <a:r>
              <a:rPr kumimoji="0" lang="el-GR"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(4)</a:t>
            </a:r>
            <a:endParaRPr lang="en-GB" dirty="0">
              <a:solidFill>
                <a:srgbClr val="00B050"/>
              </a:solidFill>
            </a:endParaRPr>
          </a:p>
        </p:txBody>
      </p:sp>
    </p:spTree>
    <p:extLst>
      <p:ext uri="{BB962C8B-B14F-4D97-AF65-F5344CB8AC3E}">
        <p14:creationId xmlns:p14="http://schemas.microsoft.com/office/powerpoint/2010/main" val="27021689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0" y="12954"/>
          <a:ext cx="12192000" cy="6856413"/>
        </p:xfrm>
        <a:graphic>
          <a:graphicData uri="http://schemas.openxmlformats.org/presentationml/2006/ole">
            <mc:AlternateContent xmlns:mc="http://schemas.openxmlformats.org/markup-compatibility/2006">
              <mc:Choice xmlns:v="urn:schemas-microsoft-com:vml" Requires="v">
                <p:oleObj spid="_x0000_s137225"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954"/>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457200" indent="-457200" algn="just">
              <a:buFont typeface="+mj-lt"/>
              <a:buAutoNum type="arabicPeriod"/>
              <a:tabLst>
                <a:tab pos="288290" algn="l"/>
              </a:tabLst>
            </a:pPr>
            <a:endParaRPr lang="el-GR" sz="2400" dirty="0">
              <a:solidFill>
                <a:srgbClr val="2D2DB9"/>
              </a:solidFill>
              <a:latin typeface="Calibri" panose="020F0502020204030204" pitchFamily="34" charset="0"/>
              <a:cs typeface="Calibri" panose="020F0502020204030204" pitchFamily="34" charset="0"/>
            </a:endParaRPr>
          </a:p>
          <a:p>
            <a:pPr marL="457200" indent="-457200" algn="just">
              <a:buFont typeface="+mj-lt"/>
              <a:buAutoNum type="arabicPeriod"/>
              <a:tabLst>
                <a:tab pos="288290" algn="l"/>
              </a:tabLst>
            </a:pPr>
            <a:endParaRPr lang="el-GR" sz="1400" dirty="0"/>
          </a:p>
          <a:p>
            <a:pPr algn="just">
              <a:buFont typeface="+mj-lt"/>
              <a:buAutoNum type="arabicPeriod"/>
              <a:tabLst>
                <a:tab pos="288290" algn="l"/>
              </a:tabLst>
            </a:pPr>
            <a:r>
              <a:rPr lang="el-GR" dirty="0">
                <a:solidFill>
                  <a:srgbClr val="2D2DB9"/>
                </a:solidFill>
                <a:latin typeface="Calibri" panose="020F0502020204030204" pitchFamily="34" charset="0"/>
                <a:cs typeface="Calibri" panose="020F0502020204030204" pitchFamily="34" charset="0"/>
              </a:rPr>
              <a:t>Ύπαρξη σχετικής ανάγκης κατάρτισης</a:t>
            </a:r>
          </a:p>
          <a:p>
            <a:pPr algn="just">
              <a:buFont typeface="+mj-lt"/>
              <a:buAutoNum type="arabicPeriod"/>
              <a:tabLst>
                <a:tab pos="288290" algn="l"/>
              </a:tabLst>
            </a:pPr>
            <a:r>
              <a:rPr lang="el-GR" dirty="0">
                <a:solidFill>
                  <a:srgbClr val="2D2DB9"/>
                </a:solidFill>
                <a:latin typeface="Calibri" panose="020F0502020204030204" pitchFamily="34" charset="0"/>
                <a:cs typeface="Calibri" panose="020F0502020204030204" pitchFamily="34" charset="0"/>
              </a:rPr>
              <a:t>Αδυναμία κατάρτισης στην Κύπρο</a:t>
            </a:r>
          </a:p>
          <a:p>
            <a:pPr algn="just">
              <a:buFont typeface="+mj-lt"/>
              <a:buAutoNum type="arabicPeriod"/>
              <a:tabLst>
                <a:tab pos="288290" algn="l"/>
              </a:tabLst>
            </a:pPr>
            <a:r>
              <a:rPr lang="el-GR" dirty="0">
                <a:solidFill>
                  <a:srgbClr val="2D2DB9"/>
                </a:solidFill>
                <a:latin typeface="Calibri" panose="020F0502020204030204" pitchFamily="34" charset="0"/>
                <a:cs typeface="Calibri" panose="020F0502020204030204" pitchFamily="34" charset="0"/>
              </a:rPr>
              <a:t>Το θέμα του προτεινόμενου προγράμματος πρέπει να εμπίπτει στο Θεματολόγιο του Σχεδίου</a:t>
            </a:r>
          </a:p>
          <a:p>
            <a:pPr algn="just">
              <a:buFont typeface="+mj-lt"/>
              <a:buAutoNum type="arabicPeriod"/>
              <a:tabLst>
                <a:tab pos="288290" algn="l"/>
              </a:tabLst>
            </a:pPr>
            <a:r>
              <a:rPr lang="el-GR" dirty="0" err="1">
                <a:solidFill>
                  <a:srgbClr val="2D2DB9"/>
                </a:solidFill>
                <a:latin typeface="Calibri" panose="020F0502020204030204" pitchFamily="34" charset="0"/>
                <a:cs typeface="Calibri" panose="020F0502020204030204" pitchFamily="34" charset="0"/>
              </a:rPr>
              <a:t>Καταλληλότητα</a:t>
            </a:r>
            <a:r>
              <a:rPr lang="el-GR" dirty="0">
                <a:solidFill>
                  <a:srgbClr val="2D2DB9"/>
                </a:solidFill>
                <a:latin typeface="Calibri" panose="020F0502020204030204" pitchFamily="34" charset="0"/>
                <a:cs typeface="Calibri" panose="020F0502020204030204" pitchFamily="34" charset="0"/>
              </a:rPr>
              <a:t> του προγράμματος για ικανοποίηση ανάγκης</a:t>
            </a:r>
          </a:p>
          <a:p>
            <a:pPr algn="just">
              <a:buFont typeface="+mj-lt"/>
              <a:buAutoNum type="arabicPeriod"/>
              <a:tabLst>
                <a:tab pos="288290" algn="l"/>
              </a:tabLst>
            </a:pPr>
            <a:r>
              <a:rPr lang="el-GR" dirty="0" err="1">
                <a:solidFill>
                  <a:srgbClr val="2D2DB9"/>
                </a:solidFill>
                <a:latin typeface="Calibri" panose="020F0502020204030204" pitchFamily="34" charset="0"/>
                <a:cs typeface="Calibri" panose="020F0502020204030204" pitchFamily="34" charset="0"/>
              </a:rPr>
              <a:t>Καταλληλότητα</a:t>
            </a:r>
            <a:r>
              <a:rPr lang="el-GR" dirty="0">
                <a:solidFill>
                  <a:srgbClr val="2D2DB9"/>
                </a:solidFill>
                <a:latin typeface="Calibri" panose="020F0502020204030204" pitchFamily="34" charset="0"/>
                <a:cs typeface="Calibri" panose="020F0502020204030204" pitchFamily="34" charset="0"/>
              </a:rPr>
              <a:t> υποψήφιου για συμμετοχή στο πρόγραμμα</a:t>
            </a: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6880B1-9F98-4979-B131-D90DE2358322}" type="slidenum">
              <a:rPr kumimoji="0" lang="en-GB" sz="14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8600"/>
              </a:solidFill>
              <a:effectLst/>
              <a:uLnTx/>
              <a:uFillTx/>
              <a:latin typeface="Calibri" panose="020F0502020204030204" pitchFamily="34" charset="0"/>
              <a:ea typeface="+mn-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479376" y="1556792"/>
            <a:ext cx="11521280"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8" name="Rectangle 3">
            <a:extLst>
              <a:ext uri="{FF2B5EF4-FFF2-40B4-BE49-F238E27FC236}">
                <a16:creationId xmlns:a16="http://schemas.microsoft.com/office/drawing/2014/main" id="{A838503D-D97B-4BB4-B48C-A3C9634CB4DD}"/>
              </a:ext>
            </a:extLst>
          </p:cNvPr>
          <p:cNvSpPr>
            <a:spLocks noChangeArrowheads="1"/>
          </p:cNvSpPr>
          <p:nvPr/>
        </p:nvSpPr>
        <p:spPr bwMode="auto">
          <a:xfrm>
            <a:off x="457850" y="1556791"/>
            <a:ext cx="11521280" cy="648072"/>
          </a:xfrm>
          <a:prstGeom prst="rect">
            <a:avLst/>
          </a:prstGeom>
          <a:noFill/>
          <a:ln w="9525">
            <a:noFill/>
            <a:miter lim="800000"/>
            <a:headEnd/>
            <a:tailEnd/>
          </a:ln>
        </p:spPr>
        <p:txBody>
          <a:bodyPr lIns="92075" tIns="46038" rIns="92075" bIns="46038" anchor="ctr"/>
          <a:lstStyle/>
          <a:p>
            <a:pPr marL="0" lvl="0" indent="0" defTabSz="287338" eaLnBrk="1" hangingPunct="1">
              <a:spcBef>
                <a:spcPts val="0"/>
              </a:spcBef>
              <a:spcAft>
                <a:spcPts val="1200"/>
              </a:spcAft>
              <a:buClr>
                <a:schemeClr val="accent2"/>
              </a:buClr>
              <a:buNone/>
            </a:pPr>
            <a:r>
              <a:rPr lang="el-GR" sz="2800" b="1" dirty="0">
                <a:solidFill>
                  <a:srgbClr val="FF0000"/>
                </a:solidFill>
                <a:latin typeface="Calibri" panose="020F0502020204030204" pitchFamily="34" charset="0"/>
                <a:cs typeface="Calibri" panose="020F0502020204030204" pitchFamily="34" charset="0"/>
              </a:rPr>
              <a:t>Βασικά Κριτήρια Έγκρισης</a:t>
            </a:r>
          </a:p>
        </p:txBody>
      </p:sp>
      <p:sp>
        <p:nvSpPr>
          <p:cNvPr id="9" name="TextBox 8">
            <a:extLst>
              <a:ext uri="{FF2B5EF4-FFF2-40B4-BE49-F238E27FC236}">
                <a16:creationId xmlns:a16="http://schemas.microsoft.com/office/drawing/2014/main" id="{329D2761-D5EA-4FDD-BE40-3C7685F3B983}"/>
              </a:ext>
            </a:extLst>
          </p:cNvPr>
          <p:cNvSpPr txBox="1"/>
          <p:nvPr/>
        </p:nvSpPr>
        <p:spPr>
          <a:xfrm>
            <a:off x="1487488" y="944724"/>
            <a:ext cx="9721080" cy="461665"/>
          </a:xfrm>
          <a:prstGeom prst="rect">
            <a:avLst/>
          </a:prstGeom>
          <a:noFill/>
        </p:spPr>
        <p:txBody>
          <a:bodyPr wrap="square">
            <a:spAutoFit/>
          </a:bodyPr>
          <a:lstStyle/>
          <a:p>
            <a:pPr algn="ctr"/>
            <a:r>
              <a:rPr kumimoji="0" lang="el-GR"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Μονοεπιχειρησιακά</a:t>
            </a:r>
            <a:r>
              <a:rPr kumimoji="0" lang="el-GR"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Προγράμματα Κατάρτισης </a:t>
            </a:r>
            <a:r>
              <a:rPr lang="el-GR" b="1" dirty="0">
                <a:solidFill>
                  <a:srgbClr val="00B050"/>
                </a:solidFill>
                <a:latin typeface="Calibri" panose="020F0502020204030204" pitchFamily="34" charset="0"/>
                <a:cs typeface="Calibri" panose="020F0502020204030204" pitchFamily="34" charset="0"/>
              </a:rPr>
              <a:t>στο Εξωτερικό </a:t>
            </a:r>
            <a:r>
              <a:rPr kumimoji="0" lang="el-GR"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(5)</a:t>
            </a:r>
            <a:endParaRPr lang="en-GB" dirty="0">
              <a:solidFill>
                <a:srgbClr val="00B050"/>
              </a:solidFill>
            </a:endParaRPr>
          </a:p>
        </p:txBody>
      </p:sp>
    </p:spTree>
    <p:extLst>
      <p:ext uri="{BB962C8B-B14F-4D97-AF65-F5344CB8AC3E}">
        <p14:creationId xmlns:p14="http://schemas.microsoft.com/office/powerpoint/2010/main" val="26355202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0" y="12954"/>
          <a:ext cx="12192000" cy="6856413"/>
        </p:xfrm>
        <a:graphic>
          <a:graphicData uri="http://schemas.openxmlformats.org/presentationml/2006/ole">
            <mc:AlternateContent xmlns:mc="http://schemas.openxmlformats.org/markup-compatibility/2006">
              <mc:Choice xmlns:v="urn:schemas-microsoft-com:vml" Requires="v">
                <p:oleObj spid="_x0000_s132105"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954"/>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457200" indent="-457200" algn="just">
              <a:buFont typeface="+mj-lt"/>
              <a:buAutoNum type="arabicPeriod"/>
              <a:tabLst>
                <a:tab pos="288290" algn="l"/>
              </a:tabLst>
            </a:pPr>
            <a:endParaRPr lang="el-GR" sz="2400" dirty="0">
              <a:solidFill>
                <a:srgbClr val="2D2DB9"/>
              </a:solidFill>
              <a:latin typeface="Calibri" panose="020F0502020204030204" pitchFamily="34" charset="0"/>
              <a:cs typeface="Calibri" panose="020F0502020204030204" pitchFamily="34" charset="0"/>
            </a:endParaRPr>
          </a:p>
          <a:p>
            <a:pPr marL="457200" indent="-457200" algn="just">
              <a:buFont typeface="+mj-lt"/>
              <a:buAutoNum type="arabicPeriod"/>
              <a:tabLst>
                <a:tab pos="288290" algn="l"/>
              </a:tabLst>
            </a:pPr>
            <a:endParaRPr lang="el-GR" sz="1400" dirty="0"/>
          </a:p>
          <a:p>
            <a:pPr algn="just">
              <a:tabLst>
                <a:tab pos="288290" algn="l"/>
              </a:tabLst>
            </a:pPr>
            <a:r>
              <a:rPr lang="el-GR" sz="2400" dirty="0">
                <a:solidFill>
                  <a:srgbClr val="2D2DB9"/>
                </a:solidFill>
                <a:latin typeface="Calibri" panose="020F0502020204030204" pitchFamily="34" charset="0"/>
                <a:cs typeface="Calibri" panose="020F0502020204030204" pitchFamily="34" charset="0"/>
              </a:rPr>
              <a:t>Απρόσκοπτη συμμετοχή του συμμετέχοντα στο στο πρόγραμμα σύμφωνα με την </a:t>
            </a:r>
            <a:r>
              <a:rPr lang="el-GR" sz="2400" dirty="0" err="1">
                <a:solidFill>
                  <a:srgbClr val="2D2DB9"/>
                </a:solidFill>
                <a:latin typeface="Calibri" panose="020F0502020204030204" pitchFamily="34" charset="0"/>
                <a:cs typeface="Calibri" panose="020F0502020204030204" pitchFamily="34" charset="0"/>
              </a:rPr>
              <a:t>εγκριθείσα</a:t>
            </a:r>
            <a:r>
              <a:rPr lang="el-GR" sz="2400" dirty="0">
                <a:solidFill>
                  <a:srgbClr val="2D2DB9"/>
                </a:solidFill>
                <a:latin typeface="Calibri" panose="020F0502020204030204" pitchFamily="34" charset="0"/>
                <a:cs typeface="Calibri" panose="020F0502020204030204" pitchFamily="34" charset="0"/>
              </a:rPr>
              <a:t> προδιαγραφή που ορίζει όλα τα επιμέρους στοιχεία του προγράμματος.</a:t>
            </a:r>
          </a:p>
          <a:p>
            <a:pPr algn="just">
              <a:tabLst>
                <a:tab pos="288290" algn="l"/>
              </a:tabLst>
            </a:pPr>
            <a:r>
              <a:rPr lang="el-GR" sz="2400" dirty="0">
                <a:solidFill>
                  <a:srgbClr val="2D2DB9"/>
                </a:solidFill>
                <a:latin typeface="Calibri" panose="020F0502020204030204" pitchFamily="34" charset="0"/>
                <a:cs typeface="Calibri" panose="020F0502020204030204" pitchFamily="34" charset="0"/>
              </a:rPr>
              <a:t>Αν το πρόγραμμα δεν πρόκειται να εφαρμοστεί, ο εργοδότης πρέπει να ενημερώσει την ΑνΑΔ πριν την προγραμματισθείσα ημερομηνία έναρξής του</a:t>
            </a:r>
          </a:p>
          <a:p>
            <a:pPr algn="just">
              <a:tabLst>
                <a:tab pos="288290" algn="l"/>
              </a:tabLst>
            </a:pPr>
            <a:r>
              <a:rPr lang="el-GR" sz="2400" dirty="0">
                <a:solidFill>
                  <a:srgbClr val="2D2DB9"/>
                </a:solidFill>
                <a:latin typeface="Calibri" panose="020F0502020204030204" pitchFamily="34" charset="0"/>
                <a:cs typeface="Calibri" panose="020F0502020204030204" pitchFamily="34" charset="0"/>
              </a:rPr>
              <a:t>Στις περιπτώσεις που για σοβαρούς λόγους επιβάλλεται η αλλαγή συγκεκριμένου στοιχείου της </a:t>
            </a:r>
            <a:r>
              <a:rPr lang="el-GR" sz="2400" dirty="0" err="1">
                <a:solidFill>
                  <a:srgbClr val="2D2DB9"/>
                </a:solidFill>
                <a:latin typeface="Calibri" panose="020F0502020204030204" pitchFamily="34" charset="0"/>
                <a:cs typeface="Calibri" panose="020F0502020204030204" pitchFamily="34" charset="0"/>
              </a:rPr>
              <a:t>εγκριθείσας</a:t>
            </a:r>
            <a:r>
              <a:rPr lang="el-GR" sz="2400" dirty="0">
                <a:solidFill>
                  <a:srgbClr val="2D2DB9"/>
                </a:solidFill>
                <a:latin typeface="Calibri" panose="020F0502020204030204" pitchFamily="34" charset="0"/>
                <a:cs typeface="Calibri" panose="020F0502020204030204" pitchFamily="34" charset="0"/>
              </a:rPr>
              <a:t> προδιαγραφής, όπως για παράδειγμα ημερομηνιών, αυτή πρέπει να γνωστοποιηθεί γραπτώς πριν από την εφαρμογή της, και να εξασφαλισθεί η έγκριση της ΑνΑΔ πριν την πραγματοποίησή της. </a:t>
            </a: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6880B1-9F98-4979-B131-D90DE2358322}" type="slidenum">
              <a:rPr kumimoji="0" lang="en-GB" sz="14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8600"/>
              </a:solidFill>
              <a:effectLst/>
              <a:uLnTx/>
              <a:uFillTx/>
              <a:latin typeface="Calibri" panose="020F0502020204030204" pitchFamily="34" charset="0"/>
              <a:ea typeface="+mn-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479376" y="1556792"/>
            <a:ext cx="11521280"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8" name="Rectangle 3">
            <a:extLst>
              <a:ext uri="{FF2B5EF4-FFF2-40B4-BE49-F238E27FC236}">
                <a16:creationId xmlns:a16="http://schemas.microsoft.com/office/drawing/2014/main" id="{A838503D-D97B-4BB4-B48C-A3C9634CB4DD}"/>
              </a:ext>
            </a:extLst>
          </p:cNvPr>
          <p:cNvSpPr>
            <a:spLocks noChangeArrowheads="1"/>
          </p:cNvSpPr>
          <p:nvPr/>
        </p:nvSpPr>
        <p:spPr bwMode="auto">
          <a:xfrm>
            <a:off x="457850" y="1556791"/>
            <a:ext cx="11521280" cy="648072"/>
          </a:xfrm>
          <a:prstGeom prst="rect">
            <a:avLst/>
          </a:prstGeom>
          <a:noFill/>
          <a:ln w="9525">
            <a:noFill/>
            <a:miter lim="800000"/>
            <a:headEnd/>
            <a:tailEnd/>
          </a:ln>
        </p:spPr>
        <p:txBody>
          <a:bodyPr lIns="92075" tIns="46038" rIns="92075" bIns="46038" anchor="ctr"/>
          <a:lstStyle/>
          <a:p>
            <a:pPr marL="0" lvl="0" indent="0" defTabSz="287338" eaLnBrk="1" hangingPunct="1">
              <a:lnSpc>
                <a:spcPct val="90000"/>
              </a:lnSpc>
              <a:spcAft>
                <a:spcPts val="1200"/>
              </a:spcAft>
              <a:buClr>
                <a:schemeClr val="accent2"/>
              </a:buClr>
              <a:buNone/>
            </a:pPr>
            <a:r>
              <a:rPr lang="el-GR" sz="2800" b="1" dirty="0">
                <a:solidFill>
                  <a:srgbClr val="FF0000"/>
                </a:solidFill>
                <a:latin typeface="Calibri" panose="020F0502020204030204" pitchFamily="34" charset="0"/>
                <a:cs typeface="Calibri" panose="020F0502020204030204" pitchFamily="34" charset="0"/>
              </a:rPr>
              <a:t>Δεύτερο Στάδιο - Υλοποίηση </a:t>
            </a:r>
            <a:r>
              <a:rPr lang="el-GR" sz="2800" b="1" dirty="0" err="1">
                <a:solidFill>
                  <a:srgbClr val="FF0000"/>
                </a:solidFill>
                <a:latin typeface="Calibri" panose="020F0502020204030204" pitchFamily="34" charset="0"/>
                <a:cs typeface="Calibri" panose="020F0502020204030204" pitchFamily="34" charset="0"/>
              </a:rPr>
              <a:t>εγκριθέντος</a:t>
            </a:r>
            <a:r>
              <a:rPr lang="el-GR" sz="2800" b="1" dirty="0">
                <a:solidFill>
                  <a:srgbClr val="FF0000"/>
                </a:solidFill>
                <a:latin typeface="Calibri" panose="020F0502020204030204" pitchFamily="34" charset="0"/>
                <a:cs typeface="Calibri" panose="020F0502020204030204" pitchFamily="34" charset="0"/>
              </a:rPr>
              <a:t> προγράμματος κατάρτισης</a:t>
            </a:r>
          </a:p>
        </p:txBody>
      </p:sp>
      <p:sp>
        <p:nvSpPr>
          <p:cNvPr id="9" name="TextBox 8">
            <a:extLst>
              <a:ext uri="{FF2B5EF4-FFF2-40B4-BE49-F238E27FC236}">
                <a16:creationId xmlns:a16="http://schemas.microsoft.com/office/drawing/2014/main" id="{329D2761-D5EA-4FDD-BE40-3C7685F3B983}"/>
              </a:ext>
            </a:extLst>
          </p:cNvPr>
          <p:cNvSpPr txBox="1"/>
          <p:nvPr/>
        </p:nvSpPr>
        <p:spPr>
          <a:xfrm>
            <a:off x="1487488" y="944724"/>
            <a:ext cx="9721080" cy="461665"/>
          </a:xfrm>
          <a:prstGeom prst="rect">
            <a:avLst/>
          </a:prstGeom>
          <a:noFill/>
        </p:spPr>
        <p:txBody>
          <a:bodyPr wrap="square">
            <a:spAutoFit/>
          </a:bodyPr>
          <a:lstStyle/>
          <a:p>
            <a:pPr algn="ctr"/>
            <a:r>
              <a:rPr kumimoji="0" lang="el-GR"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Μονοεπιχειρησιακά</a:t>
            </a:r>
            <a:r>
              <a:rPr kumimoji="0" lang="el-GR"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Προγράμματα Κατάρτισης </a:t>
            </a:r>
            <a:r>
              <a:rPr lang="el-GR" b="1" dirty="0">
                <a:solidFill>
                  <a:srgbClr val="00B050"/>
                </a:solidFill>
                <a:latin typeface="Calibri" panose="020F0502020204030204" pitchFamily="34" charset="0"/>
                <a:cs typeface="Calibri" panose="020F0502020204030204" pitchFamily="34" charset="0"/>
              </a:rPr>
              <a:t>στο Εξωτερικό </a:t>
            </a:r>
            <a:r>
              <a:rPr kumimoji="0" lang="el-GR"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a:t>
            </a:r>
            <a:r>
              <a:rPr kumimoji="0" lang="en-GB"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6</a:t>
            </a:r>
            <a:r>
              <a:rPr kumimoji="0" lang="el-GR"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a:t>
            </a:r>
            <a:endParaRPr lang="en-GB" dirty="0">
              <a:solidFill>
                <a:srgbClr val="00B050"/>
              </a:solidFill>
            </a:endParaRPr>
          </a:p>
        </p:txBody>
      </p:sp>
    </p:spTree>
    <p:extLst>
      <p:ext uri="{BB962C8B-B14F-4D97-AF65-F5344CB8AC3E}">
        <p14:creationId xmlns:p14="http://schemas.microsoft.com/office/powerpoint/2010/main" val="34568266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0" y="12954"/>
          <a:ext cx="12192000" cy="6856413"/>
        </p:xfrm>
        <a:graphic>
          <a:graphicData uri="http://schemas.openxmlformats.org/presentationml/2006/ole">
            <mc:AlternateContent xmlns:mc="http://schemas.openxmlformats.org/markup-compatibility/2006">
              <mc:Choice xmlns:v="urn:schemas-microsoft-com:vml" Requires="v">
                <p:oleObj spid="_x0000_s133129"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954"/>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457200" indent="-457200" algn="just">
              <a:buFont typeface="+mj-lt"/>
              <a:buAutoNum type="arabicPeriod"/>
              <a:tabLst>
                <a:tab pos="288290" algn="l"/>
              </a:tabLst>
            </a:pPr>
            <a:endParaRPr lang="el-GR" sz="2400" dirty="0">
              <a:solidFill>
                <a:srgbClr val="2D2DB9"/>
              </a:solidFill>
              <a:latin typeface="Calibri" panose="020F0502020204030204" pitchFamily="34" charset="0"/>
              <a:cs typeface="Calibri" panose="020F0502020204030204" pitchFamily="34" charset="0"/>
            </a:endParaRPr>
          </a:p>
          <a:p>
            <a:pPr marL="457200" indent="-457200" algn="just">
              <a:buFont typeface="+mj-lt"/>
              <a:buAutoNum type="arabicPeriod"/>
              <a:tabLst>
                <a:tab pos="288290" algn="l"/>
              </a:tabLst>
            </a:pPr>
            <a:endParaRPr lang="el-GR" sz="2400" dirty="0">
              <a:latin typeface="Calibri" panose="020F0502020204030204" pitchFamily="34" charset="0"/>
              <a:cs typeface="Calibri" panose="020F0502020204030204" pitchFamily="34" charset="0"/>
            </a:endParaRPr>
          </a:p>
          <a:p>
            <a:pPr marL="0" indent="0" algn="just">
              <a:buNone/>
              <a:tabLst>
                <a:tab pos="288290" algn="l"/>
              </a:tabLst>
            </a:pPr>
            <a:r>
              <a:rPr lang="el-GR" sz="2400" dirty="0">
                <a:solidFill>
                  <a:srgbClr val="2D2DB9"/>
                </a:solidFill>
                <a:latin typeface="Calibri" panose="020F0502020204030204" pitchFamily="34" charset="0"/>
                <a:cs typeface="Calibri" panose="020F0502020204030204" pitchFamily="34" charset="0"/>
              </a:rPr>
              <a:t>Η ΑνΑΔ καταβάλλει χορήγημα στον εργοδότη έναντι δαπανών που επωμίζεται για τη συμμετοχή του </a:t>
            </a:r>
            <a:r>
              <a:rPr lang="el-GR" sz="2400" dirty="0" err="1">
                <a:solidFill>
                  <a:srgbClr val="2D2DB9"/>
                </a:solidFill>
                <a:latin typeface="Calibri" panose="020F0502020204030204" pitchFamily="34" charset="0"/>
                <a:cs typeface="Calibri" panose="020F0502020204030204" pitchFamily="34" charset="0"/>
              </a:rPr>
              <a:t>εργοδοτούμενου</a:t>
            </a:r>
            <a:r>
              <a:rPr lang="el-GR" sz="2400" dirty="0">
                <a:solidFill>
                  <a:srgbClr val="2D2DB9"/>
                </a:solidFill>
                <a:latin typeface="Calibri" panose="020F0502020204030204" pitchFamily="34" charset="0"/>
                <a:cs typeface="Calibri" panose="020F0502020204030204" pitchFamily="34" charset="0"/>
              </a:rPr>
              <a:t> του στο πρόγραμμα στο εξωτερικό</a:t>
            </a:r>
          </a:p>
          <a:p>
            <a:pPr marL="0" lvl="0" indent="0" algn="ctr" defTabSz="287338" eaLnBrk="1" hangingPunct="1">
              <a:lnSpc>
                <a:spcPct val="90000"/>
              </a:lnSpc>
              <a:spcAft>
                <a:spcPts val="1200"/>
              </a:spcAft>
              <a:buClr>
                <a:schemeClr val="accent2"/>
              </a:buClr>
              <a:buNone/>
            </a:pPr>
            <a:r>
              <a:rPr lang="el-GR" sz="2400" b="1" dirty="0">
                <a:solidFill>
                  <a:srgbClr val="FF0000"/>
                </a:solidFill>
                <a:latin typeface="Calibri" panose="020F0502020204030204" pitchFamily="34" charset="0"/>
                <a:cs typeface="Calibri" panose="020F0502020204030204" pitchFamily="34" charset="0"/>
              </a:rPr>
              <a:t>Επιτρεπόμενη Ενίσχυση</a:t>
            </a:r>
          </a:p>
          <a:p>
            <a:pPr marL="0" lvl="0" indent="0" algn="just" defTabSz="287338" eaLnBrk="1" hangingPunct="1">
              <a:lnSpc>
                <a:spcPct val="90000"/>
              </a:lnSpc>
              <a:spcAft>
                <a:spcPts val="1200"/>
              </a:spcAft>
              <a:buClr>
                <a:schemeClr val="accent2"/>
              </a:buClr>
              <a:buNone/>
            </a:pPr>
            <a:r>
              <a:rPr lang="el-GR" sz="2400" dirty="0">
                <a:solidFill>
                  <a:srgbClr val="2D2DB9"/>
                </a:solidFill>
                <a:latin typeface="Calibri" panose="020F0502020204030204" pitchFamily="34" charset="0"/>
                <a:cs typeface="Calibri" panose="020F0502020204030204" pitchFamily="34" charset="0"/>
              </a:rPr>
              <a:t>Επιτρεπόμενη Ενίσχυση = Ένταση Ενίσχυσης (80%) x Σύνολο Αποδεκτών Επιλέξιμων Δαπανών</a:t>
            </a:r>
          </a:p>
          <a:p>
            <a:pPr marL="0" lvl="0" indent="0" algn="just" defTabSz="287338" eaLnBrk="1" hangingPunct="1">
              <a:lnSpc>
                <a:spcPct val="90000"/>
              </a:lnSpc>
              <a:spcAft>
                <a:spcPts val="1200"/>
              </a:spcAft>
              <a:buClr>
                <a:schemeClr val="accent2"/>
              </a:buClr>
              <a:buNone/>
            </a:pPr>
            <a:r>
              <a:rPr lang="el-GR" sz="2400" dirty="0">
                <a:solidFill>
                  <a:srgbClr val="2D2DB9"/>
                </a:solidFill>
                <a:latin typeface="Calibri" panose="020F0502020204030204" pitchFamily="34" charset="0"/>
                <a:cs typeface="Calibri" panose="020F0502020204030204" pitchFamily="34" charset="0"/>
              </a:rPr>
              <a:t>Επιλέξιμες δαπάνες = Δίδακτρα/Δικαίωμα Συμμετοχής + Έξοδα μετακίνησης του συμμετέχοντα στο εξωτερικό + Κόστος προσωπικού του συμμετέχοντα</a:t>
            </a:r>
          </a:p>
          <a:p>
            <a:pPr marL="0" lvl="0" indent="0" algn="just" defTabSz="287338" eaLnBrk="1" hangingPunct="1">
              <a:lnSpc>
                <a:spcPct val="90000"/>
              </a:lnSpc>
              <a:spcAft>
                <a:spcPts val="1200"/>
              </a:spcAft>
              <a:buClr>
                <a:schemeClr val="accent2"/>
              </a:buClr>
              <a:buNone/>
            </a:pPr>
            <a:r>
              <a:rPr lang="el-GR" sz="2400" dirty="0">
                <a:solidFill>
                  <a:srgbClr val="2D2DB9"/>
                </a:solidFill>
                <a:latin typeface="Calibri" panose="020F0502020204030204" pitchFamily="34" charset="0"/>
                <a:cs typeface="Calibri" panose="020F0502020204030204" pitchFamily="34" charset="0"/>
              </a:rPr>
              <a:t>Η ΑνΑΔ καθορίζει ανώτατα ποσά επιχορήγησης, τα οποία δεν μπορεί να υπερβεί η επιχορήγηση που υπολογίζεται με βάση την ένταση ενίσχυσης και τις επιλέξιμες δαπάνες.</a:t>
            </a:r>
          </a:p>
          <a:p>
            <a:pPr marL="0" indent="0" algn="just">
              <a:buNone/>
              <a:tabLst>
                <a:tab pos="288290" algn="l"/>
              </a:tabLst>
            </a:pPr>
            <a:endParaRPr lang="el-GR" sz="2400" dirty="0">
              <a:solidFill>
                <a:srgbClr val="2D2DB9"/>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6880B1-9F98-4979-B131-D90DE2358322}" type="slidenum">
              <a:rPr kumimoji="0" lang="en-GB" sz="14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8600"/>
              </a:solidFill>
              <a:effectLst/>
              <a:uLnTx/>
              <a:uFillTx/>
              <a:latin typeface="Calibri" panose="020F0502020204030204" pitchFamily="34" charset="0"/>
              <a:ea typeface="+mn-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479376" y="1556792"/>
            <a:ext cx="11521280"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8" name="Rectangle 3">
            <a:extLst>
              <a:ext uri="{FF2B5EF4-FFF2-40B4-BE49-F238E27FC236}">
                <a16:creationId xmlns:a16="http://schemas.microsoft.com/office/drawing/2014/main" id="{A838503D-D97B-4BB4-B48C-A3C9634CB4DD}"/>
              </a:ext>
            </a:extLst>
          </p:cNvPr>
          <p:cNvSpPr>
            <a:spLocks noChangeArrowheads="1"/>
          </p:cNvSpPr>
          <p:nvPr/>
        </p:nvSpPr>
        <p:spPr bwMode="auto">
          <a:xfrm>
            <a:off x="457850" y="1556791"/>
            <a:ext cx="11521280" cy="648072"/>
          </a:xfrm>
          <a:prstGeom prst="rect">
            <a:avLst/>
          </a:prstGeom>
          <a:noFill/>
          <a:ln w="9525">
            <a:noFill/>
            <a:miter lim="800000"/>
            <a:headEnd/>
            <a:tailEnd/>
          </a:ln>
        </p:spPr>
        <p:txBody>
          <a:bodyPr lIns="92075" tIns="46038" rIns="92075" bIns="46038" anchor="ctr"/>
          <a:lstStyle/>
          <a:p>
            <a:pPr marL="0" marR="0" lvl="0" indent="0" algn="l" defTabSz="287338" rtl="0" eaLnBrk="1" fontAlgn="base" latinLnBrk="0" hangingPunct="1">
              <a:lnSpc>
                <a:spcPct val="100000"/>
              </a:lnSpc>
              <a:spcBef>
                <a:spcPts val="0"/>
              </a:spcBef>
              <a:spcAft>
                <a:spcPts val="0"/>
              </a:spcAft>
              <a:buClr>
                <a:srgbClr val="3333CC"/>
              </a:buClr>
              <a:buSzTx/>
              <a:buFontTx/>
              <a:buNone/>
              <a:tabLst/>
              <a:defRPr/>
            </a:pPr>
            <a:r>
              <a:rPr kumimoji="0" lang="el-GR" sz="28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Τρίτο Στάδιο - Καταβολή του χορηγήματος </a:t>
            </a:r>
          </a:p>
        </p:txBody>
      </p:sp>
      <p:sp>
        <p:nvSpPr>
          <p:cNvPr id="9" name="TextBox 8">
            <a:extLst>
              <a:ext uri="{FF2B5EF4-FFF2-40B4-BE49-F238E27FC236}">
                <a16:creationId xmlns:a16="http://schemas.microsoft.com/office/drawing/2014/main" id="{329D2761-D5EA-4FDD-BE40-3C7685F3B983}"/>
              </a:ext>
            </a:extLst>
          </p:cNvPr>
          <p:cNvSpPr txBox="1"/>
          <p:nvPr/>
        </p:nvSpPr>
        <p:spPr>
          <a:xfrm>
            <a:off x="1487488" y="944724"/>
            <a:ext cx="9721080" cy="461665"/>
          </a:xfrm>
          <a:prstGeom prst="rect">
            <a:avLst/>
          </a:prstGeom>
          <a:noFill/>
        </p:spPr>
        <p:txBody>
          <a:bodyPr wrap="square">
            <a:spAutoFit/>
          </a:bodyPr>
          <a:lstStyle/>
          <a:p>
            <a:pPr algn="ctr"/>
            <a:r>
              <a:rPr kumimoji="0" lang="el-GR"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Μονοεπιχειρησιακά</a:t>
            </a:r>
            <a:r>
              <a:rPr kumimoji="0" lang="el-GR"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Προγράμματα Κατάρτισης </a:t>
            </a:r>
            <a:r>
              <a:rPr lang="el-GR" b="1" dirty="0">
                <a:solidFill>
                  <a:srgbClr val="00B050"/>
                </a:solidFill>
                <a:latin typeface="Calibri" panose="020F0502020204030204" pitchFamily="34" charset="0"/>
                <a:cs typeface="Calibri" panose="020F0502020204030204" pitchFamily="34" charset="0"/>
              </a:rPr>
              <a:t>στο Εξωτερικό </a:t>
            </a:r>
            <a:r>
              <a:rPr kumimoji="0" lang="el-GR"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a:t>
            </a:r>
            <a:r>
              <a:rPr kumimoji="0" lang="en-GB"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7</a:t>
            </a:r>
            <a:r>
              <a:rPr kumimoji="0" lang="el-GR"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a:t>
            </a:r>
            <a:endParaRPr lang="en-GB" dirty="0">
              <a:solidFill>
                <a:srgbClr val="00B050"/>
              </a:solidFill>
            </a:endParaRPr>
          </a:p>
        </p:txBody>
      </p:sp>
    </p:spTree>
    <p:extLst>
      <p:ext uri="{BB962C8B-B14F-4D97-AF65-F5344CB8AC3E}">
        <p14:creationId xmlns:p14="http://schemas.microsoft.com/office/powerpoint/2010/main" val="7786011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0" y="1"/>
          <a:ext cx="12192000" cy="6856413"/>
        </p:xfrm>
        <a:graphic>
          <a:graphicData uri="http://schemas.openxmlformats.org/presentationml/2006/ole">
            <mc:AlternateContent xmlns:mc="http://schemas.openxmlformats.org/markup-compatibility/2006">
              <mc:Choice xmlns:v="urn:schemas-microsoft-com:vml" Requires="v">
                <p:oleObj spid="_x0000_s135177"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0" lvl="0" indent="0" algn="ctr" defTabSz="287338" eaLnBrk="1" hangingPunct="1">
              <a:lnSpc>
                <a:spcPct val="90000"/>
              </a:lnSpc>
              <a:spcAft>
                <a:spcPts val="1200"/>
              </a:spcAft>
              <a:buClr>
                <a:schemeClr val="accent2"/>
              </a:buClr>
              <a:buNone/>
            </a:pPr>
            <a:r>
              <a:rPr lang="el-GR" b="1" dirty="0">
                <a:solidFill>
                  <a:srgbClr val="FF0000"/>
                </a:solidFill>
                <a:latin typeface="Calibri" panose="020F0502020204030204" pitchFamily="34" charset="0"/>
                <a:cs typeface="Calibri" panose="020F0502020204030204" pitchFamily="34" charset="0"/>
              </a:rPr>
              <a:t>Ανώτατα Ποσά Επιχορήγησης</a:t>
            </a:r>
          </a:p>
          <a:p>
            <a:pPr marL="0" lvl="0" indent="0" defTabSz="287338" eaLnBrk="1" hangingPunct="1">
              <a:lnSpc>
                <a:spcPct val="90000"/>
              </a:lnSpc>
              <a:spcAft>
                <a:spcPts val="1200"/>
              </a:spcAft>
              <a:buClr>
                <a:schemeClr val="accent2"/>
              </a:buClr>
              <a:buNone/>
            </a:pPr>
            <a:endParaRPr lang="en-GB" sz="2400" b="1" dirty="0">
              <a:solidFill>
                <a:srgbClr val="2D2DB9"/>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6880B1-9F98-4979-B131-D90DE2358322}" type="slidenum">
              <a:rPr kumimoji="0" lang="en-GB" sz="14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8600"/>
              </a:solidFill>
              <a:effectLst/>
              <a:uLnTx/>
              <a:uFillTx/>
              <a:latin typeface="Calibri" panose="020F0502020204030204" pitchFamily="34" charset="0"/>
              <a:ea typeface="+mn-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335360" y="773088"/>
            <a:ext cx="11521280"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p:txBody>
      </p:sp>
      <p:sp>
        <p:nvSpPr>
          <p:cNvPr id="7" name="TextBox 6">
            <a:extLst>
              <a:ext uri="{FF2B5EF4-FFF2-40B4-BE49-F238E27FC236}">
                <a16:creationId xmlns:a16="http://schemas.microsoft.com/office/drawing/2014/main" id="{4B03273F-B33D-421B-8F7E-FF1FCC4EA532}"/>
              </a:ext>
            </a:extLst>
          </p:cNvPr>
          <p:cNvSpPr txBox="1"/>
          <p:nvPr/>
        </p:nvSpPr>
        <p:spPr>
          <a:xfrm>
            <a:off x="1415480" y="944724"/>
            <a:ext cx="9862120" cy="461665"/>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2400" b="1" i="0" u="none" strike="noStrike" kern="1200" cap="none" spc="0" normalizeH="0" baseline="0" noProof="0" dirty="0" err="1">
                <a:ln>
                  <a:noFill/>
                </a:ln>
                <a:solidFill>
                  <a:srgbClr val="009900"/>
                </a:solidFill>
                <a:effectLst/>
                <a:uLnTx/>
                <a:uFillTx/>
                <a:latin typeface="Calibri" panose="020F0502020204030204" pitchFamily="34" charset="0"/>
                <a:ea typeface="+mn-ea"/>
                <a:cs typeface="Calibri" panose="020F0502020204030204" pitchFamily="34" charset="0"/>
              </a:rPr>
              <a:t>Μονοεπιχειρησιακά</a:t>
            </a:r>
            <a:r>
              <a:rPr kumimoji="0" lang="el-GR" sz="2400"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 Προγράμματα Κατάρτισης στο Εξωτερικό (</a:t>
            </a:r>
            <a:r>
              <a:rPr kumimoji="0" lang="en-GB" sz="2400"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8</a:t>
            </a:r>
            <a:r>
              <a:rPr kumimoji="0" lang="el-GR" sz="2400"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a:t>
            </a:r>
            <a:endParaRPr kumimoji="0" lang="en-GB" sz="2400" b="0" i="0" u="none" strike="noStrike" kern="1200" cap="none" spc="0" normalizeH="0" baseline="0" noProof="0" dirty="0">
              <a:ln>
                <a:noFill/>
              </a:ln>
              <a:solidFill>
                <a:srgbClr val="009900"/>
              </a:solidFill>
              <a:effectLst/>
              <a:uLnTx/>
              <a:uFillTx/>
              <a:latin typeface="Times New Roman" pitchFamily="18" charset="0"/>
              <a:ea typeface="+mn-ea"/>
              <a:cs typeface="Arial" charset="0"/>
            </a:endParaRPr>
          </a:p>
        </p:txBody>
      </p:sp>
      <p:graphicFrame>
        <p:nvGraphicFramePr>
          <p:cNvPr id="5" name="Table 4">
            <a:extLst>
              <a:ext uri="{FF2B5EF4-FFF2-40B4-BE49-F238E27FC236}">
                <a16:creationId xmlns:a16="http://schemas.microsoft.com/office/drawing/2014/main" id="{1E12497C-0B51-4B83-8C78-38F897E2C469}"/>
              </a:ext>
            </a:extLst>
          </p:cNvPr>
          <p:cNvGraphicFramePr>
            <a:graphicFrameLocks noGrp="1"/>
          </p:cNvGraphicFramePr>
          <p:nvPr>
            <p:extLst>
              <p:ext uri="{D42A27DB-BD31-4B8C-83A1-F6EECF244321}">
                <p14:modId xmlns:p14="http://schemas.microsoft.com/office/powerpoint/2010/main" val="3167929748"/>
              </p:ext>
            </p:extLst>
          </p:nvPr>
        </p:nvGraphicFramePr>
        <p:xfrm>
          <a:off x="3143672" y="2041847"/>
          <a:ext cx="6048671" cy="4507981"/>
        </p:xfrm>
        <a:graphic>
          <a:graphicData uri="http://schemas.openxmlformats.org/drawingml/2006/table">
            <a:tbl>
              <a:tblPr>
                <a:tableStyleId>{5C22544A-7EE6-4342-B048-85BDC9FD1C3A}</a:tableStyleId>
              </a:tblPr>
              <a:tblGrid>
                <a:gridCol w="1988508">
                  <a:extLst>
                    <a:ext uri="{9D8B030D-6E8A-4147-A177-3AD203B41FA5}">
                      <a16:colId xmlns:a16="http://schemas.microsoft.com/office/drawing/2014/main" val="1609834835"/>
                    </a:ext>
                  </a:extLst>
                </a:gridCol>
                <a:gridCol w="1988508">
                  <a:extLst>
                    <a:ext uri="{9D8B030D-6E8A-4147-A177-3AD203B41FA5}">
                      <a16:colId xmlns:a16="http://schemas.microsoft.com/office/drawing/2014/main" val="2904467328"/>
                    </a:ext>
                  </a:extLst>
                </a:gridCol>
                <a:gridCol w="2071655">
                  <a:extLst>
                    <a:ext uri="{9D8B030D-6E8A-4147-A177-3AD203B41FA5}">
                      <a16:colId xmlns:a16="http://schemas.microsoft.com/office/drawing/2014/main" val="2981159431"/>
                    </a:ext>
                  </a:extLst>
                </a:gridCol>
              </a:tblGrid>
              <a:tr h="314103">
                <a:tc gridSpan="2">
                  <a:txBody>
                    <a:bodyPr/>
                    <a:lstStyle/>
                    <a:p>
                      <a:pPr algn="ctr">
                        <a:lnSpc>
                          <a:spcPct val="150000"/>
                        </a:lnSpc>
                      </a:pPr>
                      <a:r>
                        <a:rPr lang="el-GR" sz="1600" dirty="0">
                          <a:effectLst/>
                          <a:latin typeface="Calibri" panose="020F0502020204030204" pitchFamily="34" charset="0"/>
                          <a:cs typeface="Calibri" panose="020F0502020204030204" pitchFamily="34" charset="0"/>
                        </a:rPr>
                        <a:t>Διάρκεια  Κατάρτισης</a:t>
                      </a:r>
                      <a:endParaRPr lang="en-GB" sz="1600" b="1" i="1" dirty="0">
                        <a:effectLst/>
                        <a:latin typeface="Calibri" panose="020F0502020204030204" pitchFamily="34" charset="0"/>
                        <a:cs typeface="Calibri" panose="020F0502020204030204" pitchFamily="34" charset="0"/>
                      </a:endParaRPr>
                    </a:p>
                  </a:txBody>
                  <a:tcPr marL="68580" marR="68580" marT="0" marB="0" anchor="ctr"/>
                </a:tc>
                <a:tc hMerge="1">
                  <a:txBody>
                    <a:bodyPr/>
                    <a:lstStyle/>
                    <a:p>
                      <a:endParaRPr lang="en-GB"/>
                    </a:p>
                  </a:txBody>
                  <a:tcPr/>
                </a:tc>
                <a:tc rowSpan="2">
                  <a:txBody>
                    <a:bodyPr/>
                    <a:lstStyle/>
                    <a:p>
                      <a:pPr algn="ctr"/>
                      <a:r>
                        <a:rPr lang="el-GR" sz="1600" dirty="0">
                          <a:effectLst/>
                          <a:latin typeface="Calibri" panose="020F0502020204030204" pitchFamily="34" charset="0"/>
                          <a:cs typeface="Calibri" panose="020F0502020204030204" pitchFamily="34" charset="0"/>
                        </a:rPr>
                        <a:t>Ανώτατο Ποσό Επιχορήγησης ανά άτομο</a:t>
                      </a:r>
                      <a:endParaRPr lang="en-GB" sz="1600" dirty="0">
                        <a:effectLst/>
                        <a:latin typeface="Calibri" panose="020F0502020204030204" pitchFamily="34" charset="0"/>
                        <a:cs typeface="Calibri" panose="020F0502020204030204" pitchFamily="34" charset="0"/>
                      </a:endParaRPr>
                    </a:p>
                    <a:p>
                      <a:pPr algn="ctr"/>
                      <a:r>
                        <a:rPr lang="el-GR" sz="1600" dirty="0">
                          <a:effectLst/>
                          <a:latin typeface="Calibri" panose="020F0502020204030204" pitchFamily="34" charset="0"/>
                          <a:cs typeface="Calibri" panose="020F0502020204030204" pitchFamily="34" charset="0"/>
                          <a:sym typeface="Symbol" panose="05050102010706020507" pitchFamily="18" charset="2"/>
                        </a:rPr>
                        <a:t></a:t>
                      </a:r>
                      <a:r>
                        <a:rPr lang="el-GR" sz="1600" dirty="0">
                          <a:effectLst/>
                          <a:latin typeface="Calibri" panose="020F0502020204030204" pitchFamily="34" charset="0"/>
                          <a:cs typeface="Calibri" panose="020F0502020204030204" pitchFamily="34" charset="0"/>
                        </a:rPr>
                        <a:t>€) </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1086109190"/>
                  </a:ext>
                </a:extLst>
              </a:tr>
              <a:tr h="482916">
                <a:tc>
                  <a:txBody>
                    <a:bodyPr/>
                    <a:lstStyle/>
                    <a:p>
                      <a:pPr algn="ctr"/>
                      <a:r>
                        <a:rPr lang="el-GR" sz="1600">
                          <a:effectLst/>
                          <a:latin typeface="Calibri" panose="020F0502020204030204" pitchFamily="34" charset="0"/>
                          <a:cs typeface="Calibri" panose="020F0502020204030204" pitchFamily="34" charset="0"/>
                        </a:rPr>
                        <a:t>Από</a:t>
                      </a:r>
                      <a:endParaRPr lang="en-GB" sz="1600">
                        <a:effectLst/>
                        <a:latin typeface="Calibri" panose="020F0502020204030204" pitchFamily="34" charset="0"/>
                        <a:cs typeface="Calibri" panose="020F0502020204030204" pitchFamily="34" charset="0"/>
                      </a:endParaRPr>
                    </a:p>
                    <a:p>
                      <a:pPr algn="ctr"/>
                      <a:r>
                        <a:rPr lang="el-GR" sz="1600">
                          <a:effectLst/>
                          <a:latin typeface="Calibri" panose="020F0502020204030204" pitchFamily="34" charset="0"/>
                          <a:cs typeface="Calibri" panose="020F0502020204030204" pitchFamily="34" charset="0"/>
                        </a:rPr>
                        <a:t>(ημέρες)</a:t>
                      </a:r>
                      <a:endParaRPr lang="en-GB"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ctr"/>
                      <a:r>
                        <a:rPr lang="el-GR" sz="1600" dirty="0">
                          <a:effectLst/>
                          <a:latin typeface="Calibri" panose="020F0502020204030204" pitchFamily="34" charset="0"/>
                          <a:cs typeface="Calibri" panose="020F0502020204030204" pitchFamily="34" charset="0"/>
                        </a:rPr>
                        <a:t>Μέχρι</a:t>
                      </a:r>
                      <a:endParaRPr lang="en-GB" sz="1600" dirty="0">
                        <a:effectLst/>
                        <a:latin typeface="Calibri" panose="020F0502020204030204" pitchFamily="34" charset="0"/>
                        <a:cs typeface="Calibri" panose="020F0502020204030204" pitchFamily="34" charset="0"/>
                      </a:endParaRPr>
                    </a:p>
                    <a:p>
                      <a:pPr algn="ctr"/>
                      <a:r>
                        <a:rPr lang="el-GR" sz="1600" dirty="0">
                          <a:effectLst/>
                          <a:latin typeface="Calibri" panose="020F0502020204030204" pitchFamily="34" charset="0"/>
                          <a:cs typeface="Calibri" panose="020F0502020204030204" pitchFamily="34" charset="0"/>
                        </a:rPr>
                        <a:t>(ημέρες)</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vMerge="1">
                  <a:txBody>
                    <a:bodyPr/>
                    <a:lstStyle/>
                    <a:p>
                      <a:endParaRPr lang="en-GB"/>
                    </a:p>
                  </a:txBody>
                  <a:tcPr/>
                </a:tc>
                <a:extLst>
                  <a:ext uri="{0D108BD9-81ED-4DB2-BD59-A6C34878D82A}">
                    <a16:rowId xmlns:a16="http://schemas.microsoft.com/office/drawing/2014/main" val="1775621743"/>
                  </a:ext>
                </a:extLst>
              </a:tr>
              <a:tr h="314103">
                <a:tc>
                  <a:txBody>
                    <a:bodyPr/>
                    <a:lstStyle/>
                    <a:p>
                      <a:pPr algn="ctr"/>
                      <a:r>
                        <a:rPr lang="el-GR" sz="1600">
                          <a:effectLst/>
                          <a:latin typeface="Calibri" panose="020F0502020204030204" pitchFamily="34" charset="0"/>
                          <a:cs typeface="Calibri" panose="020F0502020204030204" pitchFamily="34" charset="0"/>
                        </a:rPr>
                        <a:t>2,0</a:t>
                      </a:r>
                      <a:endParaRPr lang="en-GB"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ctr"/>
                      <a:r>
                        <a:rPr lang="el-GR" sz="1600">
                          <a:effectLst/>
                          <a:latin typeface="Calibri" panose="020F0502020204030204" pitchFamily="34" charset="0"/>
                          <a:cs typeface="Calibri" panose="020F0502020204030204" pitchFamily="34" charset="0"/>
                        </a:rPr>
                        <a:t>2,0</a:t>
                      </a:r>
                      <a:endParaRPr lang="en-GB"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ctr"/>
                      <a:r>
                        <a:rPr lang="el-GR" sz="1600">
                          <a:effectLst/>
                          <a:latin typeface="Calibri" panose="020F0502020204030204" pitchFamily="34" charset="0"/>
                          <a:cs typeface="Calibri" panose="020F0502020204030204" pitchFamily="34" charset="0"/>
                        </a:rPr>
                        <a:t>1.850</a:t>
                      </a:r>
                      <a:endParaRPr lang="en-GB"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3403566360"/>
                  </a:ext>
                </a:extLst>
              </a:tr>
              <a:tr h="391591">
                <a:tc>
                  <a:txBody>
                    <a:bodyPr/>
                    <a:lstStyle/>
                    <a:p>
                      <a:pPr algn="ctr"/>
                      <a:r>
                        <a:rPr lang="el-GR" sz="1600">
                          <a:effectLst/>
                          <a:latin typeface="Calibri" panose="020F0502020204030204" pitchFamily="34" charset="0"/>
                          <a:cs typeface="Calibri" panose="020F0502020204030204" pitchFamily="34" charset="0"/>
                        </a:rPr>
                        <a:t>2,5</a:t>
                      </a:r>
                      <a:endParaRPr lang="en-GB"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ctr"/>
                      <a:r>
                        <a:rPr lang="el-GR" sz="1600">
                          <a:effectLst/>
                          <a:latin typeface="Calibri" panose="020F0502020204030204" pitchFamily="34" charset="0"/>
                          <a:cs typeface="Calibri" panose="020F0502020204030204" pitchFamily="34" charset="0"/>
                        </a:rPr>
                        <a:t>3,0</a:t>
                      </a:r>
                      <a:endParaRPr lang="en-GB"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ctr"/>
                      <a:r>
                        <a:rPr lang="el-GR" sz="1600" dirty="0">
                          <a:effectLst/>
                          <a:latin typeface="Calibri" panose="020F0502020204030204" pitchFamily="34" charset="0"/>
                          <a:cs typeface="Calibri" panose="020F0502020204030204" pitchFamily="34" charset="0"/>
                        </a:rPr>
                        <a:t>2.550</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1024948477"/>
                  </a:ext>
                </a:extLst>
              </a:tr>
              <a:tr h="314103">
                <a:tc>
                  <a:txBody>
                    <a:bodyPr/>
                    <a:lstStyle/>
                    <a:p>
                      <a:pPr algn="ctr"/>
                      <a:r>
                        <a:rPr lang="el-GR" sz="1600">
                          <a:effectLst/>
                          <a:latin typeface="Calibri" panose="020F0502020204030204" pitchFamily="34" charset="0"/>
                          <a:cs typeface="Calibri" panose="020F0502020204030204" pitchFamily="34" charset="0"/>
                        </a:rPr>
                        <a:t>3,5</a:t>
                      </a:r>
                      <a:endParaRPr lang="en-GB"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ctr"/>
                      <a:r>
                        <a:rPr lang="el-GR" sz="1600">
                          <a:effectLst/>
                          <a:latin typeface="Calibri" panose="020F0502020204030204" pitchFamily="34" charset="0"/>
                          <a:cs typeface="Calibri" panose="020F0502020204030204" pitchFamily="34" charset="0"/>
                        </a:rPr>
                        <a:t>4,0</a:t>
                      </a:r>
                      <a:endParaRPr lang="en-GB"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ctr"/>
                      <a:r>
                        <a:rPr lang="el-GR" sz="1600">
                          <a:effectLst/>
                          <a:latin typeface="Calibri" panose="020F0502020204030204" pitchFamily="34" charset="0"/>
                          <a:cs typeface="Calibri" panose="020F0502020204030204" pitchFamily="34" charset="0"/>
                        </a:rPr>
                        <a:t>3.100</a:t>
                      </a:r>
                      <a:endParaRPr lang="en-GB"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359875285"/>
                  </a:ext>
                </a:extLst>
              </a:tr>
              <a:tr h="314103">
                <a:tc>
                  <a:txBody>
                    <a:bodyPr/>
                    <a:lstStyle/>
                    <a:p>
                      <a:pPr algn="ctr"/>
                      <a:r>
                        <a:rPr lang="el-GR" sz="1600">
                          <a:effectLst/>
                          <a:latin typeface="Calibri" panose="020F0502020204030204" pitchFamily="34" charset="0"/>
                          <a:cs typeface="Calibri" panose="020F0502020204030204" pitchFamily="34" charset="0"/>
                        </a:rPr>
                        <a:t>4,5</a:t>
                      </a:r>
                      <a:endParaRPr lang="en-GB"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ctr"/>
                      <a:r>
                        <a:rPr lang="el-GR" sz="1600">
                          <a:effectLst/>
                          <a:latin typeface="Calibri" panose="020F0502020204030204" pitchFamily="34" charset="0"/>
                          <a:cs typeface="Calibri" panose="020F0502020204030204" pitchFamily="34" charset="0"/>
                        </a:rPr>
                        <a:t>5,0</a:t>
                      </a:r>
                      <a:endParaRPr lang="en-GB"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ctr"/>
                      <a:r>
                        <a:rPr lang="el-GR" sz="1600" dirty="0">
                          <a:effectLst/>
                          <a:latin typeface="Calibri" panose="020F0502020204030204" pitchFamily="34" charset="0"/>
                          <a:cs typeface="Calibri" panose="020F0502020204030204" pitchFamily="34" charset="0"/>
                        </a:rPr>
                        <a:t>3.700</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3121472274"/>
                  </a:ext>
                </a:extLst>
              </a:tr>
              <a:tr h="314103">
                <a:tc>
                  <a:txBody>
                    <a:bodyPr/>
                    <a:lstStyle/>
                    <a:p>
                      <a:pPr algn="ctr"/>
                      <a:r>
                        <a:rPr lang="el-GR" sz="1600">
                          <a:effectLst/>
                          <a:latin typeface="Calibri" panose="020F0502020204030204" pitchFamily="34" charset="0"/>
                          <a:cs typeface="Calibri" panose="020F0502020204030204" pitchFamily="34" charset="0"/>
                        </a:rPr>
                        <a:t>5,5</a:t>
                      </a:r>
                      <a:endParaRPr lang="en-GB"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ctr"/>
                      <a:r>
                        <a:rPr lang="el-GR" sz="1600">
                          <a:effectLst/>
                          <a:latin typeface="Calibri" panose="020F0502020204030204" pitchFamily="34" charset="0"/>
                          <a:cs typeface="Calibri" panose="020F0502020204030204" pitchFamily="34" charset="0"/>
                        </a:rPr>
                        <a:t>7,0</a:t>
                      </a:r>
                      <a:endParaRPr lang="en-GB"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ctr"/>
                      <a:r>
                        <a:rPr lang="el-GR" sz="1600">
                          <a:effectLst/>
                          <a:latin typeface="Calibri" panose="020F0502020204030204" pitchFamily="34" charset="0"/>
                          <a:cs typeface="Calibri" panose="020F0502020204030204" pitchFamily="34" charset="0"/>
                        </a:rPr>
                        <a:t>4.500</a:t>
                      </a:r>
                      <a:endParaRPr lang="en-GB"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1911357053"/>
                  </a:ext>
                </a:extLst>
              </a:tr>
              <a:tr h="314103">
                <a:tc>
                  <a:txBody>
                    <a:bodyPr/>
                    <a:lstStyle/>
                    <a:p>
                      <a:pPr algn="ctr"/>
                      <a:r>
                        <a:rPr lang="el-GR" sz="1600">
                          <a:effectLst/>
                          <a:latin typeface="Calibri" panose="020F0502020204030204" pitchFamily="34" charset="0"/>
                          <a:cs typeface="Calibri" panose="020F0502020204030204" pitchFamily="34" charset="0"/>
                        </a:rPr>
                        <a:t>7,5</a:t>
                      </a:r>
                      <a:endParaRPr lang="en-GB"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ctr"/>
                      <a:r>
                        <a:rPr lang="el-GR" sz="1600">
                          <a:effectLst/>
                          <a:latin typeface="Calibri" panose="020F0502020204030204" pitchFamily="34" charset="0"/>
                          <a:cs typeface="Calibri" panose="020F0502020204030204" pitchFamily="34" charset="0"/>
                        </a:rPr>
                        <a:t>10,0</a:t>
                      </a:r>
                      <a:endParaRPr lang="en-GB"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ctr"/>
                      <a:r>
                        <a:rPr lang="el-GR" sz="1600" dirty="0">
                          <a:effectLst/>
                          <a:latin typeface="Calibri" panose="020F0502020204030204" pitchFamily="34" charset="0"/>
                          <a:cs typeface="Calibri" panose="020F0502020204030204" pitchFamily="34" charset="0"/>
                        </a:rPr>
                        <a:t>5.450</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3876178765"/>
                  </a:ext>
                </a:extLst>
              </a:tr>
              <a:tr h="314103">
                <a:tc>
                  <a:txBody>
                    <a:bodyPr/>
                    <a:lstStyle/>
                    <a:p>
                      <a:pPr algn="ctr"/>
                      <a:r>
                        <a:rPr lang="el-GR" sz="1600">
                          <a:effectLst/>
                          <a:latin typeface="Calibri" panose="020F0502020204030204" pitchFamily="34" charset="0"/>
                          <a:cs typeface="Calibri" panose="020F0502020204030204" pitchFamily="34" charset="0"/>
                        </a:rPr>
                        <a:t>10,5</a:t>
                      </a:r>
                      <a:endParaRPr lang="en-GB"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ctr"/>
                      <a:r>
                        <a:rPr lang="el-GR" sz="1600">
                          <a:effectLst/>
                          <a:latin typeface="Calibri" panose="020F0502020204030204" pitchFamily="34" charset="0"/>
                          <a:cs typeface="Calibri" panose="020F0502020204030204" pitchFamily="34" charset="0"/>
                        </a:rPr>
                        <a:t>15,0</a:t>
                      </a:r>
                      <a:endParaRPr lang="en-GB"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ctr"/>
                      <a:r>
                        <a:rPr lang="el-GR" sz="1600" dirty="0">
                          <a:effectLst/>
                          <a:latin typeface="Calibri" panose="020F0502020204030204" pitchFamily="34" charset="0"/>
                          <a:cs typeface="Calibri" panose="020F0502020204030204" pitchFamily="34" charset="0"/>
                        </a:rPr>
                        <a:t>6.450</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2902953180"/>
                  </a:ext>
                </a:extLst>
              </a:tr>
              <a:tr h="314103">
                <a:tc>
                  <a:txBody>
                    <a:bodyPr/>
                    <a:lstStyle/>
                    <a:p>
                      <a:pPr algn="ctr"/>
                      <a:r>
                        <a:rPr lang="el-GR" sz="1600">
                          <a:effectLst/>
                          <a:latin typeface="Calibri" panose="020F0502020204030204" pitchFamily="34" charset="0"/>
                          <a:cs typeface="Calibri" panose="020F0502020204030204" pitchFamily="34" charset="0"/>
                        </a:rPr>
                        <a:t>15,5</a:t>
                      </a:r>
                      <a:endParaRPr lang="en-GB"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ctr"/>
                      <a:r>
                        <a:rPr lang="el-GR" sz="1600">
                          <a:effectLst/>
                          <a:latin typeface="Calibri" panose="020F0502020204030204" pitchFamily="34" charset="0"/>
                          <a:cs typeface="Calibri" panose="020F0502020204030204" pitchFamily="34" charset="0"/>
                        </a:rPr>
                        <a:t>20,0</a:t>
                      </a:r>
                      <a:endParaRPr lang="en-GB"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ctr"/>
                      <a:r>
                        <a:rPr lang="el-GR" sz="1600" dirty="0">
                          <a:effectLst/>
                          <a:latin typeface="Calibri" panose="020F0502020204030204" pitchFamily="34" charset="0"/>
                          <a:cs typeface="Calibri" panose="020F0502020204030204" pitchFamily="34" charset="0"/>
                        </a:rPr>
                        <a:t>6.950</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279187416"/>
                  </a:ext>
                </a:extLst>
              </a:tr>
              <a:tr h="314103">
                <a:tc>
                  <a:txBody>
                    <a:bodyPr/>
                    <a:lstStyle/>
                    <a:p>
                      <a:pPr algn="ctr"/>
                      <a:r>
                        <a:rPr lang="el-GR" sz="1600">
                          <a:effectLst/>
                          <a:latin typeface="Calibri" panose="020F0502020204030204" pitchFamily="34" charset="0"/>
                          <a:cs typeface="Calibri" panose="020F0502020204030204" pitchFamily="34" charset="0"/>
                        </a:rPr>
                        <a:t>20,5</a:t>
                      </a:r>
                      <a:endParaRPr lang="en-GB"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ctr"/>
                      <a:r>
                        <a:rPr lang="el-GR" sz="1600">
                          <a:effectLst/>
                          <a:latin typeface="Calibri" panose="020F0502020204030204" pitchFamily="34" charset="0"/>
                          <a:cs typeface="Calibri" panose="020F0502020204030204" pitchFamily="34" charset="0"/>
                        </a:rPr>
                        <a:t>30,0</a:t>
                      </a:r>
                      <a:endParaRPr lang="en-GB"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ctr"/>
                      <a:r>
                        <a:rPr lang="el-GR" sz="1600" dirty="0">
                          <a:effectLst/>
                          <a:latin typeface="Calibri" panose="020F0502020204030204" pitchFamily="34" charset="0"/>
                          <a:cs typeface="Calibri" panose="020F0502020204030204" pitchFamily="34" charset="0"/>
                        </a:rPr>
                        <a:t>7.600</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350355204"/>
                  </a:ext>
                </a:extLst>
              </a:tr>
              <a:tr h="314103">
                <a:tc>
                  <a:txBody>
                    <a:bodyPr/>
                    <a:lstStyle/>
                    <a:p>
                      <a:pPr algn="ctr"/>
                      <a:r>
                        <a:rPr lang="el-GR" sz="1600">
                          <a:effectLst/>
                          <a:latin typeface="Calibri" panose="020F0502020204030204" pitchFamily="34" charset="0"/>
                          <a:cs typeface="Calibri" panose="020F0502020204030204" pitchFamily="34" charset="0"/>
                        </a:rPr>
                        <a:t>30,5</a:t>
                      </a:r>
                      <a:endParaRPr lang="en-GB"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ctr"/>
                      <a:r>
                        <a:rPr lang="el-GR" sz="1600">
                          <a:effectLst/>
                          <a:latin typeface="Calibri" panose="020F0502020204030204" pitchFamily="34" charset="0"/>
                          <a:cs typeface="Calibri" panose="020F0502020204030204" pitchFamily="34" charset="0"/>
                        </a:rPr>
                        <a:t>40,0</a:t>
                      </a:r>
                      <a:endParaRPr lang="en-GB"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ctr"/>
                      <a:r>
                        <a:rPr lang="el-GR" sz="1600" dirty="0">
                          <a:effectLst/>
                          <a:latin typeface="Calibri" panose="020F0502020204030204" pitchFamily="34" charset="0"/>
                          <a:cs typeface="Calibri" panose="020F0502020204030204" pitchFamily="34" charset="0"/>
                        </a:rPr>
                        <a:t>8.000</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2851489176"/>
                  </a:ext>
                </a:extLst>
              </a:tr>
              <a:tr h="314103">
                <a:tc>
                  <a:txBody>
                    <a:bodyPr/>
                    <a:lstStyle/>
                    <a:p>
                      <a:pPr algn="ctr"/>
                      <a:r>
                        <a:rPr lang="el-GR" sz="1600" dirty="0">
                          <a:effectLst/>
                          <a:latin typeface="Calibri" panose="020F0502020204030204" pitchFamily="34" charset="0"/>
                          <a:cs typeface="Calibri" panose="020F0502020204030204" pitchFamily="34" charset="0"/>
                        </a:rPr>
                        <a:t>40,5</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ctr"/>
                      <a:r>
                        <a:rPr lang="el-GR" sz="1600">
                          <a:effectLst/>
                          <a:latin typeface="Calibri" panose="020F0502020204030204" pitchFamily="34" charset="0"/>
                          <a:cs typeface="Calibri" panose="020F0502020204030204" pitchFamily="34" charset="0"/>
                        </a:rPr>
                        <a:t>60,0</a:t>
                      </a:r>
                      <a:endParaRPr lang="en-GB"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ctr"/>
                      <a:r>
                        <a:rPr lang="el-GR" sz="1600" dirty="0">
                          <a:effectLst/>
                          <a:latin typeface="Calibri" panose="020F0502020204030204" pitchFamily="34" charset="0"/>
                          <a:cs typeface="Calibri" panose="020F0502020204030204" pitchFamily="34" charset="0"/>
                        </a:rPr>
                        <a:t>8.600</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2048357025"/>
                  </a:ext>
                </a:extLst>
              </a:tr>
            </a:tbl>
          </a:graphicData>
        </a:graphic>
      </p:graphicFrame>
    </p:spTree>
    <p:extLst>
      <p:ext uri="{BB962C8B-B14F-4D97-AF65-F5344CB8AC3E}">
        <p14:creationId xmlns:p14="http://schemas.microsoft.com/office/powerpoint/2010/main" val="326992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0" y="1"/>
          <a:ext cx="12192000" cy="6856413"/>
        </p:xfrm>
        <a:graphic>
          <a:graphicData uri="http://schemas.openxmlformats.org/presentationml/2006/ole">
            <mc:AlternateContent xmlns:mc="http://schemas.openxmlformats.org/markup-compatibility/2006">
              <mc:Choice xmlns:v="urn:schemas-microsoft-com:vml" Requires="v">
                <p:oleObj spid="_x0000_s136201"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0" lvl="0" indent="0" algn="ctr" defTabSz="287338" eaLnBrk="1" hangingPunct="1">
              <a:lnSpc>
                <a:spcPct val="90000"/>
              </a:lnSpc>
              <a:spcAft>
                <a:spcPts val="1200"/>
              </a:spcAft>
              <a:buClr>
                <a:schemeClr val="accent2"/>
              </a:buClr>
              <a:buNone/>
            </a:pPr>
            <a:r>
              <a:rPr lang="el-GR" sz="2400" b="1" dirty="0">
                <a:solidFill>
                  <a:srgbClr val="FF0000"/>
                </a:solidFill>
                <a:latin typeface="Calibri" panose="020F0502020204030204" pitchFamily="34" charset="0"/>
                <a:cs typeface="Calibri" panose="020F0502020204030204" pitchFamily="34" charset="0"/>
              </a:rPr>
              <a:t>Σημαντικές Επισημάνσεις (1)</a:t>
            </a:r>
          </a:p>
          <a:p>
            <a:pPr marL="457200" lvl="0" indent="-457200" algn="just" defTabSz="287338" eaLnBrk="1" hangingPunct="1">
              <a:lnSpc>
                <a:spcPct val="90000"/>
              </a:lnSpc>
              <a:spcAft>
                <a:spcPts val="1200"/>
              </a:spcAft>
              <a:buClr>
                <a:schemeClr val="accent2"/>
              </a:buClr>
              <a:buFont typeface="+mj-lt"/>
              <a:buAutoNum type="arabicPeriod"/>
            </a:pPr>
            <a:r>
              <a:rPr lang="el-GR" sz="2400" dirty="0">
                <a:solidFill>
                  <a:srgbClr val="2D2DB9"/>
                </a:solidFill>
                <a:latin typeface="Calibri" panose="020F0502020204030204" pitchFamily="34" charset="0"/>
                <a:cs typeface="Calibri" panose="020F0502020204030204" pitchFamily="34" charset="0"/>
              </a:rPr>
              <a:t>Το προτεινόμενο άτομο για συμμετοχή στο πρόγραμμα να είναι </a:t>
            </a:r>
            <a:r>
              <a:rPr lang="el-GR" sz="2400" dirty="0" err="1">
                <a:solidFill>
                  <a:srgbClr val="2D2DB9"/>
                </a:solidFill>
                <a:latin typeface="Calibri" panose="020F0502020204030204" pitchFamily="34" charset="0"/>
                <a:cs typeface="Calibri" panose="020F0502020204030204" pitchFamily="34" charset="0"/>
              </a:rPr>
              <a:t>εργοδοτούμενος</a:t>
            </a:r>
            <a:r>
              <a:rPr lang="el-GR" sz="2400" dirty="0">
                <a:solidFill>
                  <a:srgbClr val="2D2DB9"/>
                </a:solidFill>
                <a:latin typeface="Calibri" panose="020F0502020204030204" pitchFamily="34" charset="0"/>
                <a:cs typeface="Calibri" panose="020F0502020204030204" pitchFamily="34" charset="0"/>
              </a:rPr>
              <a:t> του </a:t>
            </a:r>
            <a:r>
              <a:rPr lang="el-GR" sz="2400" dirty="0" err="1">
                <a:solidFill>
                  <a:srgbClr val="2D2DB9"/>
                </a:solidFill>
                <a:latin typeface="Calibri" panose="020F0502020204030204" pitchFamily="34" charset="0"/>
                <a:cs typeface="Calibri" panose="020F0502020204030204" pitchFamily="34" charset="0"/>
              </a:rPr>
              <a:t>αιτητή</a:t>
            </a:r>
            <a:r>
              <a:rPr lang="el-GR" sz="2400" dirty="0">
                <a:solidFill>
                  <a:srgbClr val="2D2DB9"/>
                </a:solidFill>
                <a:latin typeface="Calibri" panose="020F0502020204030204" pitchFamily="34" charset="0"/>
                <a:cs typeface="Calibri" panose="020F0502020204030204" pitchFamily="34" charset="0"/>
              </a:rPr>
              <a:t> σε θέση εργασίας στην Κύπρο.  Αυτοτελώς εργαζόμενα άτομα δεν μπορούν να συμμετέχουν ως καταρτιζόμενοι στο Σχέδιο.</a:t>
            </a:r>
          </a:p>
          <a:p>
            <a:pPr marL="457200" lvl="0" indent="-457200" algn="just" defTabSz="287338" eaLnBrk="1" hangingPunct="1">
              <a:lnSpc>
                <a:spcPct val="90000"/>
              </a:lnSpc>
              <a:spcAft>
                <a:spcPts val="1200"/>
              </a:spcAft>
              <a:buClr>
                <a:schemeClr val="accent2"/>
              </a:buClr>
              <a:buFont typeface="+mj-lt"/>
              <a:buAutoNum type="arabicPeriod"/>
            </a:pPr>
            <a:r>
              <a:rPr lang="el-GR" sz="2400" dirty="0">
                <a:solidFill>
                  <a:srgbClr val="2D2DB9"/>
                </a:solidFill>
                <a:latin typeface="Calibri" panose="020F0502020204030204" pitchFamily="34" charset="0"/>
                <a:cs typeface="Calibri" panose="020F0502020204030204" pitchFamily="34" charset="0"/>
              </a:rPr>
              <a:t>Δεν εγκρίνεται η συμμετοχή του ίδιου </a:t>
            </a:r>
            <a:r>
              <a:rPr lang="el-GR" sz="2400" dirty="0" err="1">
                <a:solidFill>
                  <a:srgbClr val="2D2DB9"/>
                </a:solidFill>
                <a:latin typeface="Calibri" panose="020F0502020204030204" pitchFamily="34" charset="0"/>
                <a:cs typeface="Calibri" panose="020F0502020204030204" pitchFamily="34" charset="0"/>
              </a:rPr>
              <a:t>εργοδοτούμενου</a:t>
            </a:r>
            <a:r>
              <a:rPr lang="el-GR" sz="2400" dirty="0">
                <a:solidFill>
                  <a:srgbClr val="2D2DB9"/>
                </a:solidFill>
                <a:latin typeface="Calibri" panose="020F0502020204030204" pitchFamily="34" charset="0"/>
                <a:cs typeface="Calibri" panose="020F0502020204030204" pitchFamily="34" charset="0"/>
              </a:rPr>
              <a:t> της επιχείρησης/οργανισμού σε πρόγραμμα στο εξωτερικό πέραν της μίας φοράς μέσα στο ίδιο ημερολογιακό έτος.</a:t>
            </a:r>
          </a:p>
          <a:p>
            <a:pPr marL="457200" lvl="0" indent="-457200" algn="just" defTabSz="287338" eaLnBrk="1" hangingPunct="1">
              <a:lnSpc>
                <a:spcPct val="90000"/>
              </a:lnSpc>
              <a:spcAft>
                <a:spcPts val="1200"/>
              </a:spcAft>
              <a:buClr>
                <a:schemeClr val="accent2"/>
              </a:buClr>
              <a:buFont typeface="+mj-lt"/>
              <a:buAutoNum type="arabicPeriod"/>
            </a:pPr>
            <a:r>
              <a:rPr lang="el-GR" sz="2400" dirty="0">
                <a:solidFill>
                  <a:srgbClr val="2D2DB9"/>
                </a:solidFill>
                <a:latin typeface="Calibri" panose="020F0502020204030204" pitchFamily="34" charset="0"/>
                <a:cs typeface="Calibri" panose="020F0502020204030204" pitchFamily="34" charset="0"/>
              </a:rPr>
              <a:t>Για το ίδιο πρόγραμμα δεν εγκρίνεται η συμμετοχή πέραν του ενός </a:t>
            </a:r>
            <a:r>
              <a:rPr lang="el-GR" sz="2400" dirty="0" err="1">
                <a:solidFill>
                  <a:srgbClr val="2D2DB9"/>
                </a:solidFill>
                <a:latin typeface="Calibri" panose="020F0502020204030204" pitchFamily="34" charset="0"/>
                <a:cs typeface="Calibri" panose="020F0502020204030204" pitchFamily="34" charset="0"/>
              </a:rPr>
              <a:t>εργοδοτούμενου</a:t>
            </a:r>
            <a:r>
              <a:rPr lang="el-GR" sz="2400" dirty="0">
                <a:solidFill>
                  <a:srgbClr val="2D2DB9"/>
                </a:solidFill>
                <a:latin typeface="Calibri" panose="020F0502020204030204" pitchFamily="34" charset="0"/>
                <a:cs typeface="Calibri" panose="020F0502020204030204" pitchFamily="34" charset="0"/>
              </a:rPr>
              <a:t> από τον ίδιο εργοδότη.</a:t>
            </a:r>
          </a:p>
          <a:p>
            <a:pPr marL="457200" lvl="0" indent="-457200" algn="just" defTabSz="287338" eaLnBrk="1" hangingPunct="1">
              <a:lnSpc>
                <a:spcPct val="90000"/>
              </a:lnSpc>
              <a:spcAft>
                <a:spcPts val="1200"/>
              </a:spcAft>
              <a:buClr>
                <a:schemeClr val="accent2"/>
              </a:buClr>
              <a:buFont typeface="+mj-lt"/>
              <a:buAutoNum type="arabicPeriod"/>
            </a:pPr>
            <a:r>
              <a:rPr lang="el-GR" sz="2400" dirty="0">
                <a:solidFill>
                  <a:srgbClr val="2D2DB9"/>
                </a:solidFill>
                <a:latin typeface="Calibri" panose="020F0502020204030204" pitchFamily="34" charset="0"/>
                <a:cs typeface="Calibri" panose="020F0502020204030204" pitchFamily="34" charset="0"/>
              </a:rPr>
              <a:t>Δεν εγκρίνεται για συμμετοχή σε πρόγραμμα στο εξωτερικό αν </a:t>
            </a:r>
            <a:r>
              <a:rPr lang="el-GR" sz="2400" dirty="0" err="1">
                <a:solidFill>
                  <a:srgbClr val="2D2DB9"/>
                </a:solidFill>
                <a:latin typeface="Calibri" panose="020F0502020204030204" pitchFamily="34" charset="0"/>
                <a:cs typeface="Calibri" panose="020F0502020204030204" pitchFamily="34" charset="0"/>
              </a:rPr>
              <a:t>εργοδοτούμενος</a:t>
            </a:r>
            <a:r>
              <a:rPr lang="el-GR" sz="2400" dirty="0">
                <a:solidFill>
                  <a:srgbClr val="2D2DB9"/>
                </a:solidFill>
                <a:latin typeface="Calibri" panose="020F0502020204030204" pitchFamily="34" charset="0"/>
                <a:cs typeface="Calibri" panose="020F0502020204030204" pitchFamily="34" charset="0"/>
              </a:rPr>
              <a:t> της επιχείρησης/οργανισμού, έχει παρακολουθήσει προηγουμένως πρόγραμμα στο εξωτερικό με παρόμοιο περιεχόμενο εντός χρονικής περιόδου δύο (2) ετών</a:t>
            </a:r>
            <a:endParaRPr lang="el-GR" sz="2400" b="1" dirty="0">
              <a:solidFill>
                <a:srgbClr val="2D2DB9"/>
              </a:solidFill>
              <a:latin typeface="Calibri" panose="020F0502020204030204" pitchFamily="34" charset="0"/>
              <a:cs typeface="Calibri" panose="020F0502020204030204" pitchFamily="34" charset="0"/>
            </a:endParaRPr>
          </a:p>
          <a:p>
            <a:pPr marL="0" lvl="0" indent="0" defTabSz="287338" eaLnBrk="1" hangingPunct="1">
              <a:lnSpc>
                <a:spcPct val="90000"/>
              </a:lnSpc>
              <a:spcAft>
                <a:spcPts val="1200"/>
              </a:spcAft>
              <a:buClr>
                <a:schemeClr val="accent2"/>
              </a:buClr>
              <a:buNone/>
            </a:pPr>
            <a:endParaRPr lang="en-GB" sz="2400" b="1" dirty="0">
              <a:solidFill>
                <a:srgbClr val="2D2DB9"/>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6880B1-9F98-4979-B131-D90DE2358322}" type="slidenum">
              <a:rPr kumimoji="0" lang="en-GB" sz="14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8600"/>
              </a:solidFill>
              <a:effectLst/>
              <a:uLnTx/>
              <a:uFillTx/>
              <a:latin typeface="Calibri" panose="020F0502020204030204" pitchFamily="34" charset="0"/>
              <a:ea typeface="+mn-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335360" y="773088"/>
            <a:ext cx="11521280"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p:txBody>
      </p:sp>
      <p:sp>
        <p:nvSpPr>
          <p:cNvPr id="7" name="TextBox 6">
            <a:extLst>
              <a:ext uri="{FF2B5EF4-FFF2-40B4-BE49-F238E27FC236}">
                <a16:creationId xmlns:a16="http://schemas.microsoft.com/office/drawing/2014/main" id="{4B03273F-B33D-421B-8F7E-FF1FCC4EA532}"/>
              </a:ext>
            </a:extLst>
          </p:cNvPr>
          <p:cNvSpPr txBox="1"/>
          <p:nvPr/>
        </p:nvSpPr>
        <p:spPr>
          <a:xfrm>
            <a:off x="1415480" y="944724"/>
            <a:ext cx="9862120" cy="461665"/>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2400" b="1" i="0" u="none" strike="noStrike" kern="1200" cap="none" spc="0" normalizeH="0" baseline="0" noProof="0" dirty="0" err="1">
                <a:ln>
                  <a:noFill/>
                </a:ln>
                <a:solidFill>
                  <a:srgbClr val="009900"/>
                </a:solidFill>
                <a:effectLst/>
                <a:uLnTx/>
                <a:uFillTx/>
                <a:latin typeface="Calibri" panose="020F0502020204030204" pitchFamily="34" charset="0"/>
                <a:ea typeface="+mn-ea"/>
                <a:cs typeface="Calibri" panose="020F0502020204030204" pitchFamily="34" charset="0"/>
              </a:rPr>
              <a:t>Μονοεπιχειρησιακά</a:t>
            </a:r>
            <a:r>
              <a:rPr kumimoji="0" lang="el-GR" sz="2400"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 Προγράμματα Κατάρτισης στο Εξωτερικό (</a:t>
            </a:r>
            <a:r>
              <a:rPr lang="en-GB" b="1" dirty="0">
                <a:solidFill>
                  <a:srgbClr val="009900"/>
                </a:solidFill>
                <a:latin typeface="Calibri" panose="020F0502020204030204" pitchFamily="34" charset="0"/>
                <a:cs typeface="Calibri" panose="020F0502020204030204" pitchFamily="34" charset="0"/>
              </a:rPr>
              <a:t>9</a:t>
            </a:r>
            <a:r>
              <a:rPr kumimoji="0" lang="el-GR" sz="2400"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a:t>
            </a:r>
            <a:endParaRPr kumimoji="0" lang="en-GB" sz="2400" b="0" i="0" u="none" strike="noStrike" kern="1200" cap="none" spc="0" normalizeH="0" baseline="0" noProof="0" dirty="0">
              <a:ln>
                <a:noFill/>
              </a:ln>
              <a:solidFill>
                <a:srgbClr val="0099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6630809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0" y="1"/>
          <a:ext cx="12192000" cy="6856413"/>
        </p:xfrm>
        <a:graphic>
          <a:graphicData uri="http://schemas.openxmlformats.org/presentationml/2006/ole">
            <mc:AlternateContent xmlns:mc="http://schemas.openxmlformats.org/markup-compatibility/2006">
              <mc:Choice xmlns:v="urn:schemas-microsoft-com:vml" Requires="v">
                <p:oleObj spid="_x0000_s138249"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0" lvl="0" indent="0" algn="ctr" defTabSz="287338" eaLnBrk="1" hangingPunct="1">
              <a:lnSpc>
                <a:spcPct val="90000"/>
              </a:lnSpc>
              <a:spcAft>
                <a:spcPts val="1200"/>
              </a:spcAft>
              <a:buClr>
                <a:schemeClr val="accent2"/>
              </a:buClr>
              <a:buNone/>
            </a:pPr>
            <a:r>
              <a:rPr lang="el-GR" sz="2400" b="1" dirty="0">
                <a:solidFill>
                  <a:srgbClr val="FF0000"/>
                </a:solidFill>
                <a:latin typeface="Calibri" panose="020F0502020204030204" pitchFamily="34" charset="0"/>
                <a:cs typeface="Calibri" panose="020F0502020204030204" pitchFamily="34" charset="0"/>
              </a:rPr>
              <a:t>Σημαντικές Επισημάνσεις (2)</a:t>
            </a:r>
          </a:p>
          <a:p>
            <a:pPr marL="457200" lvl="0" indent="-457200" algn="just" defTabSz="287338" eaLnBrk="1" hangingPunct="1">
              <a:lnSpc>
                <a:spcPct val="90000"/>
              </a:lnSpc>
              <a:spcAft>
                <a:spcPts val="1200"/>
              </a:spcAft>
              <a:buClr>
                <a:schemeClr val="accent2"/>
              </a:buClr>
              <a:buFont typeface="+mj-lt"/>
              <a:buAutoNum type="arabicPeriod" startAt="4"/>
            </a:pPr>
            <a:r>
              <a:rPr lang="el-GR" sz="2400" dirty="0">
                <a:solidFill>
                  <a:srgbClr val="2D2DB9"/>
                </a:solidFill>
                <a:latin typeface="Calibri" panose="020F0502020204030204" pitchFamily="34" charset="0"/>
                <a:cs typeface="Calibri" panose="020F0502020204030204" pitchFamily="34" charset="0"/>
              </a:rPr>
              <a:t>Δεν εγκρίνονται προγράμματα σε περίπτωση που αυτά καλύπτονται από υποτροφία που παρέχεται από άλλο επίσημο φορέα</a:t>
            </a:r>
          </a:p>
          <a:p>
            <a:pPr marL="457200" lvl="0" indent="-457200" algn="just" defTabSz="287338" eaLnBrk="1" hangingPunct="1">
              <a:lnSpc>
                <a:spcPct val="90000"/>
              </a:lnSpc>
              <a:spcAft>
                <a:spcPts val="1200"/>
              </a:spcAft>
              <a:buClr>
                <a:schemeClr val="accent2"/>
              </a:buClr>
              <a:buFont typeface="+mj-lt"/>
              <a:buAutoNum type="arabicPeriod" startAt="4"/>
            </a:pPr>
            <a:r>
              <a:rPr lang="el-GR" sz="2400" dirty="0">
                <a:solidFill>
                  <a:srgbClr val="2D2DB9"/>
                </a:solidFill>
                <a:latin typeface="Calibri" panose="020F0502020204030204" pitchFamily="34" charset="0"/>
                <a:cs typeface="Calibri" panose="020F0502020204030204" pitchFamily="34" charset="0"/>
              </a:rPr>
              <a:t>Η διάρκεια του προτεινόμενου προγράμματος να μην είναι λιγότερη των 2 ημερών ούτε μεγαλύτερη των 60 ημερών. Μια ημέρα κατάρτισης, πρέπει να προνοεί κατ’ ελάχιστον 5 ώρες κατάρτισης. Αν δεν συμπληρώνονται 5 ώρες κατάρτισης, τότε υπολογίζεται μισή ημέρα κατάρτισης. Διάρκεια ημερήσιας κατάρτισης λιγότερη των 2½ ωρών δεν λαμβάνεται υπόψη.</a:t>
            </a:r>
          </a:p>
          <a:p>
            <a:pPr marL="457200" lvl="0" indent="-457200" algn="just" defTabSz="287338" eaLnBrk="1" hangingPunct="1">
              <a:lnSpc>
                <a:spcPct val="90000"/>
              </a:lnSpc>
              <a:spcAft>
                <a:spcPts val="1200"/>
              </a:spcAft>
              <a:buClr>
                <a:schemeClr val="accent2"/>
              </a:buClr>
              <a:buFont typeface="+mj-lt"/>
              <a:buAutoNum type="arabicPeriod" startAt="4"/>
            </a:pPr>
            <a:r>
              <a:rPr lang="el-GR" sz="2400" dirty="0">
                <a:solidFill>
                  <a:srgbClr val="2D2DB9"/>
                </a:solidFill>
                <a:latin typeface="Calibri" panose="020F0502020204030204" pitchFamily="34" charset="0"/>
                <a:cs typeface="Calibri" panose="020F0502020204030204" pitchFamily="34" charset="0"/>
              </a:rPr>
              <a:t>Πρέπει να υπάρχει επίσημο αναλυτικό πρόγραμμα από τον διοργανωτή. Δεν εγκρίνονται εξατομικευμένα προγράμματα χωρίς επίσημο πρόγραμμα. </a:t>
            </a:r>
          </a:p>
          <a:p>
            <a:pPr marL="457200" lvl="0" indent="-457200" algn="just" defTabSz="287338" eaLnBrk="1" hangingPunct="1">
              <a:lnSpc>
                <a:spcPct val="90000"/>
              </a:lnSpc>
              <a:spcAft>
                <a:spcPts val="1200"/>
              </a:spcAft>
              <a:buClr>
                <a:schemeClr val="accent2"/>
              </a:buClr>
              <a:buFont typeface="+mj-lt"/>
              <a:buAutoNum type="arabicPeriod" startAt="4"/>
            </a:pPr>
            <a:r>
              <a:rPr lang="el-GR" sz="2400" dirty="0">
                <a:solidFill>
                  <a:srgbClr val="2D2DB9"/>
                </a:solidFill>
                <a:latin typeface="Calibri" panose="020F0502020204030204" pitchFamily="34" charset="0"/>
                <a:cs typeface="Calibri" panose="020F0502020204030204" pitchFamily="34" charset="0"/>
              </a:rPr>
              <a:t>Δεν εγκρίνεται η συμμετοχή σε συνέδρια τα οποία ως εκ της δομής ή/και του αριθμού συμμετεχόντων δεν συνιστούν προγράμματα κατάρτισης</a:t>
            </a:r>
            <a:endParaRPr lang="en-GB" sz="2400" b="1" dirty="0">
              <a:solidFill>
                <a:srgbClr val="2D2DB9"/>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6880B1-9F98-4979-B131-D90DE2358322}" type="slidenum">
              <a:rPr kumimoji="0" lang="en-GB" sz="14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8600"/>
              </a:solidFill>
              <a:effectLst/>
              <a:uLnTx/>
              <a:uFillTx/>
              <a:latin typeface="Calibri" panose="020F0502020204030204" pitchFamily="34" charset="0"/>
              <a:ea typeface="+mn-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335360" y="773088"/>
            <a:ext cx="11521280" cy="648072"/>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p:txBody>
      </p:sp>
      <p:sp>
        <p:nvSpPr>
          <p:cNvPr id="7" name="TextBox 6">
            <a:extLst>
              <a:ext uri="{FF2B5EF4-FFF2-40B4-BE49-F238E27FC236}">
                <a16:creationId xmlns:a16="http://schemas.microsoft.com/office/drawing/2014/main" id="{4B03273F-B33D-421B-8F7E-FF1FCC4EA532}"/>
              </a:ext>
            </a:extLst>
          </p:cNvPr>
          <p:cNvSpPr txBox="1"/>
          <p:nvPr/>
        </p:nvSpPr>
        <p:spPr>
          <a:xfrm>
            <a:off x="1415480" y="944724"/>
            <a:ext cx="9862120" cy="461665"/>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2400" b="1" i="0" u="none" strike="noStrike" kern="1200" cap="none" spc="0" normalizeH="0" baseline="0" noProof="0" dirty="0" err="1">
                <a:ln>
                  <a:noFill/>
                </a:ln>
                <a:solidFill>
                  <a:srgbClr val="009900"/>
                </a:solidFill>
                <a:effectLst/>
                <a:uLnTx/>
                <a:uFillTx/>
                <a:latin typeface="Calibri" panose="020F0502020204030204" pitchFamily="34" charset="0"/>
                <a:ea typeface="+mn-ea"/>
                <a:cs typeface="Calibri" panose="020F0502020204030204" pitchFamily="34" charset="0"/>
              </a:rPr>
              <a:t>Μονοεπιχειρησιακά</a:t>
            </a:r>
            <a:r>
              <a:rPr kumimoji="0" lang="el-GR" sz="2400"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 Προγράμματα Κατάρτισης στο Εξωτερικό (</a:t>
            </a:r>
            <a:r>
              <a:rPr kumimoji="0" lang="en-GB" sz="2400"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10</a:t>
            </a:r>
            <a:r>
              <a:rPr kumimoji="0" lang="el-GR" sz="2400"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a:t>
            </a:r>
            <a:endParaRPr kumimoji="0" lang="en-GB" sz="2400" b="0" i="0" u="none" strike="noStrike" kern="1200" cap="none" spc="0" normalizeH="0" baseline="0" noProof="0" dirty="0">
              <a:ln>
                <a:noFill/>
              </a:ln>
              <a:solidFill>
                <a:srgbClr val="0099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4017337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0" y="1"/>
          <a:ext cx="12192000" cy="6856413"/>
        </p:xfrm>
        <a:graphic>
          <a:graphicData uri="http://schemas.openxmlformats.org/presentationml/2006/ole">
            <mc:AlternateContent xmlns:mc="http://schemas.openxmlformats.org/markup-compatibility/2006">
              <mc:Choice xmlns:v="urn:schemas-microsoft-com:vml" Requires="v">
                <p:oleObj spid="_x0000_s31776"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479376" y="1556792"/>
            <a:ext cx="11233248" cy="5299623"/>
          </a:xfrm>
        </p:spPr>
        <p:txBody>
          <a:bodyPr/>
          <a:lstStyle/>
          <a:p>
            <a:pPr algn="just" rtl="0">
              <a:buFont typeface="+mj-lt"/>
              <a:buAutoNum type="arabicPeriod"/>
            </a:pPr>
            <a:r>
              <a:rPr lang="el-GR" sz="2800" b="1" i="0" dirty="0" err="1">
                <a:solidFill>
                  <a:srgbClr val="FF0000"/>
                </a:solidFill>
                <a:effectLst/>
                <a:latin typeface="Calibri" panose="020F0502020204030204" pitchFamily="34" charset="0"/>
                <a:cs typeface="Calibri" panose="020F0502020204030204" pitchFamily="34" charset="0"/>
              </a:rPr>
              <a:t>Μονοεπιχειρησιακά</a:t>
            </a:r>
            <a:r>
              <a:rPr lang="el-GR" sz="2800" b="1" i="0" dirty="0">
                <a:solidFill>
                  <a:srgbClr val="FF0000"/>
                </a:solidFill>
                <a:effectLst/>
                <a:latin typeface="Calibri" panose="020F0502020204030204" pitchFamily="34" charset="0"/>
                <a:cs typeface="Calibri" panose="020F0502020204030204" pitchFamily="34" charset="0"/>
              </a:rPr>
              <a:t> Προγράμματα Κατάρτισης στην Κύπρο (De </a:t>
            </a:r>
            <a:r>
              <a:rPr lang="el-GR" sz="2800" b="1" i="0" dirty="0" err="1">
                <a:solidFill>
                  <a:srgbClr val="FF0000"/>
                </a:solidFill>
                <a:effectLst/>
                <a:latin typeface="Calibri" panose="020F0502020204030204" pitchFamily="34" charset="0"/>
                <a:cs typeface="Calibri" panose="020F0502020204030204" pitchFamily="34" charset="0"/>
              </a:rPr>
              <a:t>Minimis</a:t>
            </a:r>
            <a:r>
              <a:rPr lang="el-GR" sz="2800" b="1" i="0" dirty="0">
                <a:solidFill>
                  <a:srgbClr val="FF0000"/>
                </a:solidFill>
                <a:effectLst/>
                <a:latin typeface="Calibri" panose="020F0502020204030204" pitchFamily="34" charset="0"/>
                <a:cs typeface="Calibri" panose="020F0502020204030204" pitchFamily="34" charset="0"/>
              </a:rPr>
              <a:t>).</a:t>
            </a:r>
          </a:p>
          <a:p>
            <a:pPr marL="0" indent="0" algn="just">
              <a:spcBef>
                <a:spcPts val="0"/>
              </a:spcBef>
              <a:buNone/>
            </a:pPr>
            <a:r>
              <a:rPr lang="en-GB" sz="28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Κα</a:t>
            </a:r>
            <a:r>
              <a:rPr lang="en-GB" sz="2800" dirty="0" err="1">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νονισμός</a:t>
            </a:r>
            <a:r>
              <a:rPr lang="en-GB" sz="28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 (ΕΚ) α</a:t>
            </a:r>
            <a:r>
              <a:rPr lang="en-GB" sz="2800" dirty="0" err="1">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ριθμ</a:t>
            </a:r>
            <a:r>
              <a:rPr lang="en-GB" sz="28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 1407/2013 </a:t>
            </a:r>
            <a:r>
              <a:rPr lang="en-GB" sz="2800" dirty="0" err="1">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της</a:t>
            </a:r>
            <a:r>
              <a:rPr lang="en-GB" sz="28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 Επ</a:t>
            </a:r>
            <a:r>
              <a:rPr lang="en-GB" sz="2800" dirty="0" err="1">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ιτρο</a:t>
            </a:r>
            <a:r>
              <a:rPr lang="en-GB" sz="28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πής, της 18</a:t>
            </a:r>
            <a:r>
              <a:rPr lang="en-GB" sz="2800" baseline="300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ης</a:t>
            </a:r>
            <a:r>
              <a:rPr lang="en-GB" sz="28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 Δεκεμβρίου 2013, σχετικά με την εφαρμογή των άρθρων 107 και 108 της Συνθήκης για τη λειτουργία της Ευρωπαϊκής Ένωσης στις ενισχύσεις ήσσονος σημασίας (</a:t>
            </a:r>
            <a:r>
              <a:rPr lang="en-US" sz="28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de minimis</a:t>
            </a:r>
            <a:r>
              <a:rPr lang="en-GB" sz="28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rPr>
              <a:t>)</a:t>
            </a:r>
            <a:endParaRPr lang="el-GR" sz="2800" dirty="0">
              <a:solidFill>
                <a:srgbClr val="2D2DB9"/>
              </a:solidFill>
              <a:effectLst/>
              <a:latin typeface="Calibri" panose="020F0502020204030204" pitchFamily="34" charset="0"/>
              <a:ea typeface="Times New Roman" panose="02020603050405020304" pitchFamily="18" charset="0"/>
              <a:cs typeface="Calibri" panose="020F0502020204030204" pitchFamily="34" charset="0"/>
            </a:endParaRPr>
          </a:p>
          <a:p>
            <a:pPr marL="457200" indent="-457200" algn="just" rtl="0">
              <a:spcBef>
                <a:spcPts val="0"/>
              </a:spcBef>
              <a:buAutoNum type="arabicPeriod" startAt="2"/>
            </a:pPr>
            <a:endParaRPr lang="en-GB" sz="2800" b="1" i="0" dirty="0">
              <a:solidFill>
                <a:srgbClr val="FF0000"/>
              </a:solidFill>
              <a:effectLst/>
              <a:latin typeface="Calibri" panose="020F0502020204030204" pitchFamily="34" charset="0"/>
              <a:cs typeface="Calibri" panose="020F0502020204030204" pitchFamily="34" charset="0"/>
            </a:endParaRPr>
          </a:p>
          <a:p>
            <a:pPr marL="457200" indent="-457200" algn="just" rtl="0">
              <a:spcBef>
                <a:spcPts val="0"/>
              </a:spcBef>
              <a:buAutoNum type="arabicPeriod" startAt="2"/>
            </a:pPr>
            <a:r>
              <a:rPr lang="el-GR" sz="2800" b="1" i="0" dirty="0" err="1">
                <a:solidFill>
                  <a:srgbClr val="FF0000"/>
                </a:solidFill>
                <a:effectLst/>
                <a:latin typeface="Calibri" panose="020F0502020204030204" pitchFamily="34" charset="0"/>
                <a:cs typeface="Calibri" panose="020F0502020204030204" pitchFamily="34" charset="0"/>
              </a:rPr>
              <a:t>Μονοεπιχειρησιακά</a:t>
            </a:r>
            <a:r>
              <a:rPr lang="el-GR" sz="2800" b="1" i="0" dirty="0">
                <a:solidFill>
                  <a:srgbClr val="FF0000"/>
                </a:solidFill>
                <a:effectLst/>
                <a:latin typeface="Calibri" panose="020F0502020204030204" pitchFamily="34" charset="0"/>
                <a:cs typeface="Calibri" panose="020F0502020204030204" pitchFamily="34" charset="0"/>
              </a:rPr>
              <a:t> Προγράμματα Κατάρτισης στην Κύπρο (ΚΕ).</a:t>
            </a:r>
          </a:p>
          <a:p>
            <a:pPr marL="0" indent="0" algn="just" rtl="0">
              <a:buNone/>
            </a:pPr>
            <a:r>
              <a:rPr lang="el-GR" sz="2800" dirty="0">
                <a:solidFill>
                  <a:srgbClr val="2D2DB9"/>
                </a:solidFill>
                <a:latin typeface="Calibri" panose="020F0502020204030204" pitchFamily="34" charset="0"/>
                <a:cs typeface="Calibri" panose="020F0502020204030204" pitchFamily="34" charset="0"/>
              </a:rPr>
              <a:t>Κανονισμός (ΕΕ) αριθ. 651/2014 της Επιτροπής, της 17ης Ιουνίου 2014, για την κήρυξη ορισμένων κατηγοριών ενισχύσεων ως συμβατών με την εσωτερική αγορά κατ’ εφαρμογή των Άρθρων 107 και 108 της Συνθήκης.</a:t>
            </a:r>
            <a:endParaRPr lang="el-GR" sz="2800" b="0" i="0" dirty="0">
              <a:solidFill>
                <a:srgbClr val="2D2DB9"/>
              </a:solidFill>
              <a:effectLst/>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a:defRPr/>
            </a:pPr>
            <a:fld id="{396880B1-9F98-4979-B131-D90DE2358322}" type="slidenum">
              <a:rPr lang="en-GB" smtClean="0"/>
              <a:pPr>
                <a:defRPr/>
              </a:pPr>
              <a:t>6</a:t>
            </a:fld>
            <a:endParaRPr lang="en-GB"/>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endParaRPr lang="en-GB" b="1" kern="0" dirty="0">
              <a:solidFill>
                <a:srgbClr val="008600"/>
              </a:solidFill>
              <a:latin typeface="Calibri" panose="020F0502020204030204" pitchFamily="34" charset="0"/>
              <a:ea typeface="+mj-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631776" y="773088"/>
            <a:ext cx="11712624"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endParaRPr lang="en-GB" b="1" kern="0" dirty="0">
              <a:solidFill>
                <a:srgbClr val="008600"/>
              </a:solidFill>
              <a:latin typeface="Calibri" panose="020F0502020204030204" pitchFamily="34" charset="0"/>
              <a:ea typeface="+mj-ea"/>
              <a:cs typeface="Calibri" panose="020F0502020204030204" pitchFamily="34" charset="0"/>
            </a:endParaRPr>
          </a:p>
        </p:txBody>
      </p:sp>
      <p:sp>
        <p:nvSpPr>
          <p:cNvPr id="7" name="TextBox 6">
            <a:extLst>
              <a:ext uri="{FF2B5EF4-FFF2-40B4-BE49-F238E27FC236}">
                <a16:creationId xmlns:a16="http://schemas.microsoft.com/office/drawing/2014/main" id="{6DCEA8AB-8EC8-4B7E-A4C2-94FCAFDD9FB9}"/>
              </a:ext>
            </a:extLst>
          </p:cNvPr>
          <p:cNvSpPr txBox="1"/>
          <p:nvPr/>
        </p:nvSpPr>
        <p:spPr>
          <a:xfrm>
            <a:off x="1487488" y="944724"/>
            <a:ext cx="9721080" cy="461665"/>
          </a:xfrm>
          <a:prstGeom prst="rect">
            <a:avLst/>
          </a:prstGeom>
          <a:noFill/>
        </p:spPr>
        <p:txBody>
          <a:bodyPr wrap="square">
            <a:spAutoFit/>
          </a:bodyPr>
          <a:lstStyle/>
          <a:p>
            <a:pPr algn="ctr"/>
            <a:r>
              <a:rPr kumimoji="0" lang="el-GR"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Μονοεπιχειρησιακά</a:t>
            </a:r>
            <a:r>
              <a:rPr kumimoji="0" lang="el-GR"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Προγράμματα Κατάρτισης στην Κύπρο (3)</a:t>
            </a:r>
            <a:endParaRPr lang="en-GB" dirty="0">
              <a:solidFill>
                <a:srgbClr val="00B050"/>
              </a:solidFill>
            </a:endParaRPr>
          </a:p>
        </p:txBody>
      </p:sp>
    </p:spTree>
    <p:extLst>
      <p:ext uri="{BB962C8B-B14F-4D97-AF65-F5344CB8AC3E}">
        <p14:creationId xmlns:p14="http://schemas.microsoft.com/office/powerpoint/2010/main" val="2594066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extLst>
              <p:ext uri="{D42A27DB-BD31-4B8C-83A1-F6EECF244321}">
                <p14:modId xmlns:p14="http://schemas.microsoft.com/office/powerpoint/2010/main" val="2748326370"/>
              </p:ext>
            </p:extLst>
          </p:nvPr>
        </p:nvGraphicFramePr>
        <p:xfrm>
          <a:off x="0" y="1587"/>
          <a:ext cx="12192000" cy="6856413"/>
        </p:xfrm>
        <a:graphic>
          <a:graphicData uri="http://schemas.openxmlformats.org/presentationml/2006/ole">
            <mc:AlternateContent xmlns:mc="http://schemas.openxmlformats.org/markup-compatibility/2006">
              <mc:Choice xmlns:v="urn:schemas-microsoft-com:vml" Requires="v">
                <p:oleObj spid="_x0000_s16416"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87"/>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0" indent="0" algn="just" defTabSz="287338" eaLnBrk="1" hangingPunct="1">
              <a:spcBef>
                <a:spcPts val="0"/>
              </a:spcBef>
              <a:spcAft>
                <a:spcPts val="0"/>
              </a:spcAft>
              <a:buClr>
                <a:schemeClr val="accent2"/>
              </a:buClr>
              <a:buNone/>
            </a:pPr>
            <a:endParaRPr lang="el-GR" sz="3600" dirty="0">
              <a:solidFill>
                <a:schemeClr val="accent2"/>
              </a:solidFill>
              <a:latin typeface="Calibri" panose="020F0502020204030204" pitchFamily="34" charset="0"/>
              <a:cs typeface="Calibri" panose="020F0502020204030204" pitchFamily="34" charset="0"/>
            </a:endParaRPr>
          </a:p>
          <a:p>
            <a:pPr marL="0" indent="0" algn="just" defTabSz="287338" eaLnBrk="1" hangingPunct="1">
              <a:spcBef>
                <a:spcPts val="0"/>
              </a:spcBef>
              <a:spcAft>
                <a:spcPts val="0"/>
              </a:spcAft>
              <a:buClr>
                <a:schemeClr val="accent2"/>
              </a:buClr>
              <a:buNone/>
            </a:pPr>
            <a:r>
              <a:rPr lang="el-GR" sz="3600" b="1" dirty="0">
                <a:solidFill>
                  <a:srgbClr val="FF0000"/>
                </a:solidFill>
                <a:latin typeface="Calibri" panose="020F0502020204030204" pitchFamily="34" charset="0"/>
                <a:cs typeface="Calibri" panose="020F0502020204030204" pitchFamily="34" charset="0"/>
              </a:rPr>
              <a:t>Δικαιούχοι ενίσχυσης: </a:t>
            </a:r>
          </a:p>
          <a:p>
            <a:pPr algn="just" defTabSz="287338" eaLnBrk="1" hangingPunct="1">
              <a:spcBef>
                <a:spcPts val="0"/>
              </a:spcBef>
              <a:spcAft>
                <a:spcPts val="0"/>
              </a:spcAft>
              <a:buClr>
                <a:schemeClr val="accent2"/>
              </a:buClr>
            </a:pPr>
            <a:r>
              <a:rPr lang="el-GR" sz="3600" dirty="0">
                <a:solidFill>
                  <a:schemeClr val="accent2"/>
                </a:solidFill>
                <a:latin typeface="Calibri" panose="020F0502020204030204" pitchFamily="34" charset="0"/>
                <a:cs typeface="Calibri" panose="020F0502020204030204" pitchFamily="34" charset="0"/>
              </a:rPr>
              <a:t>Επιχειρήσεις/οργανισμοί οι οποίες ασκούν δραστηριότητες σε περιοχές που ελέγχονται από την Κυπριακή Δημοκρατία </a:t>
            </a:r>
          </a:p>
          <a:p>
            <a:pPr algn="just" defTabSz="287338" eaLnBrk="1" hangingPunct="1">
              <a:spcBef>
                <a:spcPts val="0"/>
              </a:spcBef>
              <a:spcAft>
                <a:spcPts val="0"/>
              </a:spcAft>
              <a:buClr>
                <a:schemeClr val="accent2"/>
              </a:buClr>
            </a:pPr>
            <a:r>
              <a:rPr lang="el-GR" sz="3600" dirty="0">
                <a:solidFill>
                  <a:schemeClr val="accent2"/>
                </a:solidFill>
                <a:latin typeface="Calibri" panose="020F0502020204030204" pitchFamily="34" charset="0"/>
                <a:cs typeface="Calibri" panose="020F0502020204030204" pitchFamily="34" charset="0"/>
              </a:rPr>
              <a:t>Φυσικά ή νομικά πρόσωπα (δημοσίου ή ιδιωτικού δικαίου) ή κοινοπραξία φυσικών ή/και νομικών προσώπων. </a:t>
            </a:r>
            <a:endParaRPr lang="en-GB" sz="3600" b="1" dirty="0">
              <a:solidFill>
                <a:schemeClr val="accent2"/>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a:defRPr/>
            </a:pPr>
            <a:fld id="{396880B1-9F98-4979-B131-D90DE2358322}" type="slidenum">
              <a:rPr lang="en-GB" smtClean="0"/>
              <a:pPr>
                <a:defRPr/>
              </a:pPr>
              <a:t>7</a:t>
            </a:fld>
            <a:endParaRPr lang="en-GB"/>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endParaRPr lang="en-GB" b="1" kern="0" dirty="0">
              <a:solidFill>
                <a:srgbClr val="008600"/>
              </a:solidFill>
              <a:latin typeface="Calibri" panose="020F0502020204030204" pitchFamily="34" charset="0"/>
              <a:ea typeface="+mj-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631776" y="773088"/>
            <a:ext cx="11712624"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endParaRPr lang="en-GB" b="1" kern="0" dirty="0">
              <a:solidFill>
                <a:srgbClr val="008600"/>
              </a:solidFill>
              <a:latin typeface="Calibri" panose="020F0502020204030204" pitchFamily="34" charset="0"/>
              <a:ea typeface="+mj-ea"/>
              <a:cs typeface="Calibri" panose="020F0502020204030204" pitchFamily="34" charset="0"/>
            </a:endParaRPr>
          </a:p>
        </p:txBody>
      </p:sp>
      <p:sp>
        <p:nvSpPr>
          <p:cNvPr id="7" name="TextBox 6">
            <a:extLst>
              <a:ext uri="{FF2B5EF4-FFF2-40B4-BE49-F238E27FC236}">
                <a16:creationId xmlns:a16="http://schemas.microsoft.com/office/drawing/2014/main" id="{A349BBAD-372F-4136-8F26-52331CC36004}"/>
              </a:ext>
            </a:extLst>
          </p:cNvPr>
          <p:cNvSpPr txBox="1"/>
          <p:nvPr/>
        </p:nvSpPr>
        <p:spPr>
          <a:xfrm>
            <a:off x="1487488" y="944724"/>
            <a:ext cx="9721080" cy="461665"/>
          </a:xfrm>
          <a:prstGeom prst="rect">
            <a:avLst/>
          </a:prstGeom>
          <a:noFill/>
        </p:spPr>
        <p:txBody>
          <a:bodyPr wrap="square">
            <a:spAutoFit/>
          </a:bodyPr>
          <a:lstStyle/>
          <a:p>
            <a:pPr algn="ctr"/>
            <a:r>
              <a:rPr kumimoji="0" lang="el-GR" b="1" i="0" u="none" strike="noStrike" kern="1200" cap="none" spc="0" normalizeH="0" baseline="0" noProof="0" dirty="0" err="1">
                <a:ln>
                  <a:noFill/>
                </a:ln>
                <a:solidFill>
                  <a:srgbClr val="009900"/>
                </a:solidFill>
                <a:effectLst/>
                <a:uLnTx/>
                <a:uFillTx/>
                <a:latin typeface="Calibri" panose="020F0502020204030204" pitchFamily="34" charset="0"/>
                <a:ea typeface="+mn-ea"/>
                <a:cs typeface="Calibri" panose="020F0502020204030204" pitchFamily="34" charset="0"/>
              </a:rPr>
              <a:t>Μονοεπιχειρησιακά</a:t>
            </a:r>
            <a:r>
              <a:rPr kumimoji="0" lang="el-GR"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 Προγράμματα Κατάρτισης στην Κύπρο (4)</a:t>
            </a:r>
            <a:endParaRPr lang="en-GB" dirty="0">
              <a:solidFill>
                <a:srgbClr val="009900"/>
              </a:solidFill>
            </a:endParaRPr>
          </a:p>
        </p:txBody>
      </p:sp>
    </p:spTree>
    <p:extLst>
      <p:ext uri="{BB962C8B-B14F-4D97-AF65-F5344CB8AC3E}">
        <p14:creationId xmlns:p14="http://schemas.microsoft.com/office/powerpoint/2010/main" val="3570819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0" y="1"/>
          <a:ext cx="12192000" cy="6856413"/>
        </p:xfrm>
        <a:graphic>
          <a:graphicData uri="http://schemas.openxmlformats.org/presentationml/2006/ole">
            <mc:AlternateContent xmlns:mc="http://schemas.openxmlformats.org/markup-compatibility/2006">
              <mc:Choice xmlns:v="urn:schemas-microsoft-com:vml" Requires="v">
                <p:oleObj spid="_x0000_s5152"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742950" lvl="0" indent="-742950" defTabSz="287338" eaLnBrk="1" hangingPunct="1">
              <a:lnSpc>
                <a:spcPct val="90000"/>
              </a:lnSpc>
              <a:spcAft>
                <a:spcPts val="1200"/>
              </a:spcAft>
              <a:buClr>
                <a:schemeClr val="accent2"/>
              </a:buClr>
              <a:buFont typeface="+mj-lt"/>
              <a:buAutoNum type="arabicPeriod"/>
            </a:pPr>
            <a:endParaRPr lang="el-GR" sz="3600" dirty="0">
              <a:solidFill>
                <a:srgbClr val="2D2DB9"/>
              </a:solidFill>
              <a:latin typeface="Calibri" panose="020F0502020204030204" pitchFamily="34" charset="0"/>
              <a:cs typeface="Calibri" panose="020F0502020204030204" pitchFamily="34" charset="0"/>
            </a:endParaRPr>
          </a:p>
          <a:p>
            <a:pPr marL="742950" lvl="0" indent="-742950" defTabSz="287338" eaLnBrk="1" hangingPunct="1">
              <a:lnSpc>
                <a:spcPct val="90000"/>
              </a:lnSpc>
              <a:spcAft>
                <a:spcPts val="1200"/>
              </a:spcAft>
              <a:buClr>
                <a:schemeClr val="accent2"/>
              </a:buClr>
              <a:buFont typeface="+mj-lt"/>
              <a:buAutoNum type="arabicPeriod"/>
            </a:pPr>
            <a:endParaRPr lang="el-GR" sz="3600" dirty="0">
              <a:solidFill>
                <a:srgbClr val="2D2DB9"/>
              </a:solidFill>
              <a:latin typeface="Calibri" panose="020F0502020204030204" pitchFamily="34" charset="0"/>
              <a:cs typeface="Calibri" panose="020F0502020204030204" pitchFamily="34" charset="0"/>
            </a:endParaRPr>
          </a:p>
          <a:p>
            <a:pPr marL="0" lvl="0" indent="0" defTabSz="287338" eaLnBrk="1" hangingPunct="1">
              <a:spcBef>
                <a:spcPts val="0"/>
              </a:spcBef>
              <a:spcAft>
                <a:spcPts val="0"/>
              </a:spcAft>
              <a:buClr>
                <a:schemeClr val="accent2"/>
              </a:buClr>
              <a:buNone/>
            </a:pPr>
            <a:r>
              <a:rPr lang="el-GR" sz="3600" dirty="0">
                <a:solidFill>
                  <a:srgbClr val="2D2DB9"/>
                </a:solidFill>
                <a:latin typeface="Calibri" panose="020F0502020204030204" pitchFamily="34" charset="0"/>
                <a:cs typeface="Calibri" panose="020F0502020204030204" pitchFamily="34" charset="0"/>
              </a:rPr>
              <a:t>Στάδια:</a:t>
            </a:r>
          </a:p>
          <a:p>
            <a:pPr marL="742950" lvl="0" indent="-742950" defTabSz="287338" eaLnBrk="1" hangingPunct="1">
              <a:spcBef>
                <a:spcPts val="0"/>
              </a:spcBef>
              <a:spcAft>
                <a:spcPts val="0"/>
              </a:spcAft>
              <a:buClr>
                <a:schemeClr val="accent2"/>
              </a:buClr>
              <a:buFont typeface="+mj-lt"/>
              <a:buAutoNum type="arabicPeriod"/>
            </a:pPr>
            <a:r>
              <a:rPr lang="el-GR" sz="3600" dirty="0">
                <a:solidFill>
                  <a:srgbClr val="2D2DB9"/>
                </a:solidFill>
                <a:latin typeface="Calibri" panose="020F0502020204030204" pitchFamily="34" charset="0"/>
                <a:cs typeface="Calibri" panose="020F0502020204030204" pitchFamily="34" charset="0"/>
              </a:rPr>
              <a:t>Υποβολή αίτησης από τον ενδιαφερόμενο εργοδότη για έγκριση εφαρμογής του προγράμματος κατάρτισης</a:t>
            </a:r>
          </a:p>
          <a:p>
            <a:pPr marL="742950" lvl="0" indent="-742950" defTabSz="287338" eaLnBrk="1" hangingPunct="1">
              <a:spcBef>
                <a:spcPts val="0"/>
              </a:spcBef>
              <a:spcAft>
                <a:spcPts val="0"/>
              </a:spcAft>
              <a:buClr>
                <a:schemeClr val="accent2"/>
              </a:buClr>
              <a:buFont typeface="+mj-lt"/>
              <a:buAutoNum type="arabicPeriod"/>
            </a:pPr>
            <a:r>
              <a:rPr lang="el-GR" sz="3600" dirty="0">
                <a:solidFill>
                  <a:srgbClr val="2D2DB9"/>
                </a:solidFill>
                <a:latin typeface="Calibri" panose="020F0502020204030204" pitchFamily="34" charset="0"/>
                <a:cs typeface="Calibri" panose="020F0502020204030204" pitchFamily="34" charset="0"/>
              </a:rPr>
              <a:t>Υλοποίηση </a:t>
            </a:r>
            <a:r>
              <a:rPr lang="el-GR" sz="3600" dirty="0" err="1">
                <a:solidFill>
                  <a:srgbClr val="2D2DB9"/>
                </a:solidFill>
                <a:latin typeface="Calibri" panose="020F0502020204030204" pitchFamily="34" charset="0"/>
                <a:cs typeface="Calibri" panose="020F0502020204030204" pitchFamily="34" charset="0"/>
              </a:rPr>
              <a:t>εγκριθέντος</a:t>
            </a:r>
            <a:r>
              <a:rPr lang="el-GR" sz="3600" dirty="0">
                <a:solidFill>
                  <a:srgbClr val="2D2DB9"/>
                </a:solidFill>
                <a:latin typeface="Calibri" panose="020F0502020204030204" pitchFamily="34" charset="0"/>
                <a:cs typeface="Calibri" panose="020F0502020204030204" pitchFamily="34" charset="0"/>
              </a:rPr>
              <a:t> προγράμματος κατάρτισης</a:t>
            </a:r>
          </a:p>
          <a:p>
            <a:pPr marL="742950" lvl="0" indent="-742950" defTabSz="287338" eaLnBrk="1" hangingPunct="1">
              <a:spcBef>
                <a:spcPts val="0"/>
              </a:spcBef>
              <a:spcAft>
                <a:spcPts val="0"/>
              </a:spcAft>
              <a:buClr>
                <a:schemeClr val="accent2"/>
              </a:buClr>
              <a:buFont typeface="+mj-lt"/>
              <a:buAutoNum type="arabicPeriod"/>
            </a:pPr>
            <a:r>
              <a:rPr lang="el-GR" sz="3600" dirty="0">
                <a:solidFill>
                  <a:srgbClr val="2D2DB9"/>
                </a:solidFill>
                <a:latin typeface="Calibri" panose="020F0502020204030204" pitchFamily="34" charset="0"/>
                <a:cs typeface="Calibri" panose="020F0502020204030204" pitchFamily="34" charset="0"/>
              </a:rPr>
              <a:t>Καταβολή του χορηγήματος </a:t>
            </a:r>
            <a:endParaRPr lang="en-GB" sz="3600" b="1" dirty="0">
              <a:solidFill>
                <a:srgbClr val="2D2DB9"/>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a:defRPr/>
            </a:pPr>
            <a:fld id="{396880B1-9F98-4979-B131-D90DE2358322}" type="slidenum">
              <a:rPr lang="en-GB" smtClean="0"/>
              <a:pPr>
                <a:defRPr/>
              </a:pPr>
              <a:t>8</a:t>
            </a:fld>
            <a:endParaRPr lang="en-GB" dirty="0"/>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endParaRPr lang="en-GB" b="1" kern="0" dirty="0">
              <a:solidFill>
                <a:srgbClr val="008600"/>
              </a:solidFill>
              <a:latin typeface="Calibri" panose="020F0502020204030204" pitchFamily="34" charset="0"/>
              <a:ea typeface="+mj-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473967" y="2060848"/>
            <a:ext cx="11521280"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r>
              <a:rPr lang="el-GR" sz="4000" b="1" dirty="0">
                <a:solidFill>
                  <a:srgbClr val="FF0000"/>
                </a:solidFill>
                <a:latin typeface="Calibri" panose="020F0502020204030204" pitchFamily="34" charset="0"/>
                <a:cs typeface="Calibri" panose="020F0502020204030204" pitchFamily="34" charset="0"/>
              </a:rPr>
              <a:t>Διαδικασία εξέτασης Αίτησης</a:t>
            </a:r>
            <a:endParaRPr lang="en-GB" b="1" kern="0" dirty="0">
              <a:solidFill>
                <a:srgbClr val="FF0000"/>
              </a:solidFill>
              <a:latin typeface="Calibri" panose="020F0502020204030204" pitchFamily="34" charset="0"/>
              <a:ea typeface="+mj-ea"/>
              <a:cs typeface="Calibri" panose="020F0502020204030204" pitchFamily="34" charset="0"/>
            </a:endParaRPr>
          </a:p>
        </p:txBody>
      </p:sp>
      <p:sp>
        <p:nvSpPr>
          <p:cNvPr id="7" name="TextBox 6">
            <a:extLst>
              <a:ext uri="{FF2B5EF4-FFF2-40B4-BE49-F238E27FC236}">
                <a16:creationId xmlns:a16="http://schemas.microsoft.com/office/drawing/2014/main" id="{6BAF02CB-C592-4B4A-B876-E72DF955FDB2}"/>
              </a:ext>
            </a:extLst>
          </p:cNvPr>
          <p:cNvSpPr txBox="1"/>
          <p:nvPr/>
        </p:nvSpPr>
        <p:spPr>
          <a:xfrm>
            <a:off x="1487488" y="944724"/>
            <a:ext cx="9721080" cy="461665"/>
          </a:xfrm>
          <a:prstGeom prst="rect">
            <a:avLst/>
          </a:prstGeom>
          <a:noFill/>
        </p:spPr>
        <p:txBody>
          <a:bodyPr wrap="square">
            <a:spAutoFit/>
          </a:bodyPr>
          <a:lstStyle/>
          <a:p>
            <a:pPr algn="ctr"/>
            <a:r>
              <a:rPr kumimoji="0" lang="el-GR" b="1" i="0" u="none" strike="noStrike" kern="1200" cap="none" spc="0" normalizeH="0" baseline="0" noProof="0" dirty="0" err="1">
                <a:ln>
                  <a:noFill/>
                </a:ln>
                <a:solidFill>
                  <a:srgbClr val="009900"/>
                </a:solidFill>
                <a:effectLst/>
                <a:uLnTx/>
                <a:uFillTx/>
                <a:latin typeface="Calibri" panose="020F0502020204030204" pitchFamily="34" charset="0"/>
                <a:ea typeface="+mn-ea"/>
                <a:cs typeface="Calibri" panose="020F0502020204030204" pitchFamily="34" charset="0"/>
              </a:rPr>
              <a:t>Μονοεπιχειρησιακά</a:t>
            </a:r>
            <a:r>
              <a:rPr kumimoji="0" lang="el-GR"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 Προγράμματα Κατάρτισης στην Κύπρο (5)</a:t>
            </a:r>
            <a:endParaRPr lang="en-GB" dirty="0">
              <a:solidFill>
                <a:srgbClr val="009900"/>
              </a:solidFill>
            </a:endParaRPr>
          </a:p>
        </p:txBody>
      </p:sp>
    </p:spTree>
    <p:extLst>
      <p:ext uri="{BB962C8B-B14F-4D97-AF65-F5344CB8AC3E}">
        <p14:creationId xmlns:p14="http://schemas.microsoft.com/office/powerpoint/2010/main" val="2645501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0" y="1"/>
          <a:ext cx="12192000" cy="6856413"/>
        </p:xfrm>
        <a:graphic>
          <a:graphicData uri="http://schemas.openxmlformats.org/presentationml/2006/ole">
            <mc:AlternateContent xmlns:mc="http://schemas.openxmlformats.org/markup-compatibility/2006">
              <mc:Choice xmlns:v="urn:schemas-microsoft-com:vml" Requires="v">
                <p:oleObj spid="_x0000_s17440" name="Photo Editor Photo" r:id="rId4" imgW="7621064" imgH="5714286" progId="">
                  <p:embed/>
                </p:oleObj>
              </mc:Choice>
              <mc:Fallback>
                <p:oleObj name="Photo Editor Photo" r:id="rId4" imgW="7621064" imgH="5714286" progId="">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ffectLst/>
                    </p:spPr>
                  </p:pic>
                </p:oleObj>
              </mc:Fallback>
            </mc:AlternateContent>
          </a:graphicData>
        </a:graphic>
      </p:graphicFrame>
      <p:sp>
        <p:nvSpPr>
          <p:cNvPr id="113668" name="Rectangle 4"/>
          <p:cNvSpPr>
            <a:spLocks noGrp="1" noChangeArrowheads="1"/>
          </p:cNvSpPr>
          <p:nvPr>
            <p:ph type="body" idx="1"/>
          </p:nvPr>
        </p:nvSpPr>
        <p:spPr>
          <a:xfrm>
            <a:off x="335360" y="1556792"/>
            <a:ext cx="11521280" cy="5299623"/>
          </a:xfrm>
        </p:spPr>
        <p:txBody>
          <a:bodyPr/>
          <a:lstStyle/>
          <a:p>
            <a:pPr marL="0" lvl="0" indent="0" algn="ctr" defTabSz="287338" eaLnBrk="1" hangingPunct="1">
              <a:spcBef>
                <a:spcPts val="0"/>
              </a:spcBef>
              <a:spcAft>
                <a:spcPts val="0"/>
              </a:spcAft>
              <a:buClr>
                <a:schemeClr val="accent2"/>
              </a:buClr>
              <a:buNone/>
            </a:pPr>
            <a:endParaRPr lang="el-GR" sz="2400" dirty="0">
              <a:solidFill>
                <a:srgbClr val="00B050"/>
              </a:solidFill>
              <a:latin typeface="Calibri" panose="020F0502020204030204" pitchFamily="34" charset="0"/>
              <a:cs typeface="Calibri" panose="020F0502020204030204" pitchFamily="34" charset="0"/>
            </a:endParaRPr>
          </a:p>
          <a:p>
            <a:pPr marL="0" lvl="0" indent="0" algn="ctr" defTabSz="287338" eaLnBrk="1" hangingPunct="1">
              <a:spcBef>
                <a:spcPts val="0"/>
              </a:spcBef>
              <a:spcAft>
                <a:spcPts val="1200"/>
              </a:spcAft>
              <a:buClr>
                <a:schemeClr val="accent2"/>
              </a:buClr>
              <a:buNone/>
            </a:pPr>
            <a:r>
              <a:rPr lang="el-GR" sz="2400" b="1" dirty="0">
                <a:solidFill>
                  <a:srgbClr val="2D2DB9"/>
                </a:solidFill>
                <a:latin typeface="Calibri" panose="020F0502020204030204" pitchFamily="34" charset="0"/>
                <a:cs typeface="Calibri" panose="020F0502020204030204" pitchFamily="34" charset="0"/>
              </a:rPr>
              <a:t>Διαδικασία εξέτασης της αίτησης</a:t>
            </a:r>
          </a:p>
          <a:p>
            <a:pPr marL="0" lvl="0" indent="0" defTabSz="287338" eaLnBrk="1" hangingPunct="1">
              <a:spcBef>
                <a:spcPts val="0"/>
              </a:spcBef>
              <a:spcAft>
                <a:spcPts val="1200"/>
              </a:spcAft>
              <a:buClr>
                <a:schemeClr val="accent2"/>
              </a:buClr>
              <a:buNone/>
            </a:pPr>
            <a:r>
              <a:rPr lang="el-GR" sz="2400" b="1" dirty="0">
                <a:solidFill>
                  <a:srgbClr val="FF0000"/>
                </a:solidFill>
                <a:latin typeface="Calibri" panose="020F0502020204030204" pitchFamily="34" charset="0"/>
                <a:cs typeface="Calibri" panose="020F0502020204030204" pitchFamily="34" charset="0"/>
              </a:rPr>
              <a:t>Πρώτο Στάδιο – Αξιολόγηση Υποβληθείσας Αίτησης</a:t>
            </a:r>
          </a:p>
          <a:p>
            <a:pPr marL="742950" lvl="0" indent="-742950" algn="just" defTabSz="287338" eaLnBrk="1" hangingPunct="1">
              <a:lnSpc>
                <a:spcPct val="90000"/>
              </a:lnSpc>
              <a:spcAft>
                <a:spcPts val="1200"/>
              </a:spcAft>
              <a:buClr>
                <a:schemeClr val="accent2"/>
              </a:buClr>
              <a:buFont typeface="+mj-lt"/>
              <a:buAutoNum type="arabicPeriod"/>
            </a:pPr>
            <a:r>
              <a:rPr lang="el-GR" sz="2400" dirty="0">
                <a:solidFill>
                  <a:srgbClr val="FF0000"/>
                </a:solidFill>
                <a:latin typeface="Calibri" panose="020F0502020204030204" pitchFamily="34" charset="0"/>
                <a:cs typeface="Calibri" panose="020F0502020204030204" pitchFamily="34" charset="0"/>
              </a:rPr>
              <a:t>1</a:t>
            </a:r>
            <a:r>
              <a:rPr lang="el-GR" sz="2400" baseline="30000" dirty="0">
                <a:solidFill>
                  <a:srgbClr val="FF0000"/>
                </a:solidFill>
                <a:latin typeface="Calibri" panose="020F0502020204030204" pitchFamily="34" charset="0"/>
                <a:cs typeface="Calibri" panose="020F0502020204030204" pitchFamily="34" charset="0"/>
              </a:rPr>
              <a:t>ο</a:t>
            </a:r>
            <a:r>
              <a:rPr lang="el-GR" sz="2400" dirty="0">
                <a:solidFill>
                  <a:srgbClr val="FF0000"/>
                </a:solidFill>
                <a:latin typeface="Calibri" panose="020F0502020204030204" pitchFamily="34" charset="0"/>
                <a:cs typeface="Calibri" panose="020F0502020204030204" pitchFamily="34" charset="0"/>
              </a:rPr>
              <a:t> Στάδιο</a:t>
            </a:r>
            <a:r>
              <a:rPr lang="el-GR" sz="2400" dirty="0">
                <a:solidFill>
                  <a:srgbClr val="2D2DB9"/>
                </a:solidFill>
                <a:latin typeface="Calibri" panose="020F0502020204030204" pitchFamily="34" charset="0"/>
                <a:cs typeface="Calibri" panose="020F0502020204030204" pitchFamily="34" charset="0"/>
              </a:rPr>
              <a:t>: ελέγχεται αν πληρούνται οι προϋποθέσεις εξέτασης της αίτησης. Αφού υποβληθεί εμπρόθεσμα αίτηση για συμμετοχή στο Σχέδιο από τον εξετάζεται αρχικά κατά πόσον ο εργοδότης είναι δικαιούχος, Επίσης, ελέγχεται αν πληρούνται πρόσθετες προϋποθέσεις που αφορούν στον εργοδότη, στους καταρτιζόμενους, στο πρόγραμμα.   Νοουμένου ότι οι προϋποθέσεις αυτές πληρούνται, προωθείται η περαιτέρω εξέταση της αίτησης. Σε αντίθετη περίπτωση, η αίτηση απορρίπτεται.</a:t>
            </a:r>
          </a:p>
          <a:p>
            <a:pPr marL="742950" lvl="0" indent="-742950" algn="just" defTabSz="287338" eaLnBrk="1" hangingPunct="1">
              <a:lnSpc>
                <a:spcPct val="90000"/>
              </a:lnSpc>
              <a:spcAft>
                <a:spcPts val="1200"/>
              </a:spcAft>
              <a:buClr>
                <a:schemeClr val="accent2"/>
              </a:buClr>
              <a:buFont typeface="+mj-lt"/>
              <a:buAutoNum type="arabicPeriod"/>
            </a:pPr>
            <a:r>
              <a:rPr lang="el-GR" sz="2400" dirty="0">
                <a:solidFill>
                  <a:srgbClr val="FF0000"/>
                </a:solidFill>
                <a:latin typeface="Calibri" panose="020F0502020204030204" pitchFamily="34" charset="0"/>
                <a:cs typeface="Calibri" panose="020F0502020204030204" pitchFamily="34" charset="0"/>
              </a:rPr>
              <a:t>2</a:t>
            </a:r>
            <a:r>
              <a:rPr lang="el-GR" sz="2400" baseline="30000" dirty="0">
                <a:solidFill>
                  <a:srgbClr val="FF0000"/>
                </a:solidFill>
                <a:latin typeface="Calibri" panose="020F0502020204030204" pitchFamily="34" charset="0"/>
                <a:cs typeface="Calibri" panose="020F0502020204030204" pitchFamily="34" charset="0"/>
              </a:rPr>
              <a:t>ο</a:t>
            </a:r>
            <a:r>
              <a:rPr lang="el-GR" sz="2400" dirty="0">
                <a:solidFill>
                  <a:srgbClr val="FF0000"/>
                </a:solidFill>
                <a:latin typeface="Calibri" panose="020F0502020204030204" pitchFamily="34" charset="0"/>
                <a:cs typeface="Calibri" panose="020F0502020204030204" pitchFamily="34" charset="0"/>
              </a:rPr>
              <a:t> Στάδιο</a:t>
            </a:r>
            <a:r>
              <a:rPr lang="el-GR" sz="2400" dirty="0">
                <a:solidFill>
                  <a:srgbClr val="2D2DB9"/>
                </a:solidFill>
                <a:latin typeface="Calibri" panose="020F0502020204030204" pitchFamily="34" charset="0"/>
                <a:cs typeface="Calibri" panose="020F0502020204030204" pitchFamily="34" charset="0"/>
              </a:rPr>
              <a:t>: η αίτηση εξετάζεται στη βάση των κριτηρίων έγκρισης προγράμματος</a:t>
            </a:r>
          </a:p>
          <a:p>
            <a:pPr marL="742950" lvl="0" indent="-742950" algn="just" defTabSz="287338" eaLnBrk="1" hangingPunct="1">
              <a:lnSpc>
                <a:spcPct val="90000"/>
              </a:lnSpc>
              <a:spcAft>
                <a:spcPts val="1200"/>
              </a:spcAft>
              <a:buClr>
                <a:schemeClr val="accent2"/>
              </a:buClr>
              <a:buFont typeface="+mj-lt"/>
              <a:buAutoNum type="arabicPeriod"/>
            </a:pPr>
            <a:r>
              <a:rPr lang="el-GR" sz="2400" dirty="0">
                <a:solidFill>
                  <a:srgbClr val="2D2DB9"/>
                </a:solidFill>
                <a:latin typeface="Calibri" panose="020F0502020204030204" pitchFamily="34" charset="0"/>
                <a:cs typeface="Calibri" panose="020F0502020204030204" pitchFamily="34" charset="0"/>
              </a:rPr>
              <a:t>Το πρόγραμμα πρέπει να εμπίπτει στους θεματικούς τομείς που καθορίζονται στο Θεματολόγιο για το Σχέδιο. </a:t>
            </a:r>
            <a:endParaRPr lang="en-GB" sz="2400" b="1" dirty="0">
              <a:solidFill>
                <a:srgbClr val="2D2DB9"/>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6A199DC-4BCA-4FAD-A0DF-6E1DE5831FFD}"/>
              </a:ext>
            </a:extLst>
          </p:cNvPr>
          <p:cNvSpPr>
            <a:spLocks noGrp="1"/>
          </p:cNvSpPr>
          <p:nvPr>
            <p:ph type="sldNum" sz="quarter" idx="12"/>
          </p:nvPr>
        </p:nvSpPr>
        <p:spPr/>
        <p:txBody>
          <a:bodyPr/>
          <a:lstStyle/>
          <a:p>
            <a:pPr>
              <a:defRPr/>
            </a:pPr>
            <a:fld id="{396880B1-9F98-4979-B131-D90DE2358322}" type="slidenum">
              <a:rPr lang="en-GB" smtClean="0"/>
              <a:pPr>
                <a:defRPr/>
              </a:pPr>
              <a:t>9</a:t>
            </a:fld>
            <a:endParaRPr lang="en-GB" dirty="0"/>
          </a:p>
        </p:txBody>
      </p:sp>
      <p:sp>
        <p:nvSpPr>
          <p:cNvPr id="10" name="Rectangle 3">
            <a:extLst>
              <a:ext uri="{FF2B5EF4-FFF2-40B4-BE49-F238E27FC236}">
                <a16:creationId xmlns:a16="http://schemas.microsoft.com/office/drawing/2014/main" id="{1CEFE233-5BFF-4CF9-A45B-AEBF422952F2}"/>
              </a:ext>
            </a:extLst>
          </p:cNvPr>
          <p:cNvSpPr>
            <a:spLocks noChangeArrowheads="1"/>
          </p:cNvSpPr>
          <p:nvPr/>
        </p:nvSpPr>
        <p:spPr bwMode="auto">
          <a:xfrm>
            <a:off x="479376" y="620688"/>
            <a:ext cx="11712624"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endParaRPr lang="en-GB" b="1" kern="0" dirty="0">
              <a:solidFill>
                <a:srgbClr val="008600"/>
              </a:solidFill>
              <a:latin typeface="Calibri" panose="020F0502020204030204" pitchFamily="34" charset="0"/>
              <a:ea typeface="+mj-ea"/>
              <a:cs typeface="Calibri" panose="020F0502020204030204" pitchFamily="34" charset="0"/>
            </a:endParaRPr>
          </a:p>
        </p:txBody>
      </p:sp>
      <p:sp>
        <p:nvSpPr>
          <p:cNvPr id="3" name="Rectangle 3">
            <a:extLst>
              <a:ext uri="{FF2B5EF4-FFF2-40B4-BE49-F238E27FC236}">
                <a16:creationId xmlns:a16="http://schemas.microsoft.com/office/drawing/2014/main" id="{DC2D10D4-306B-443D-9A3D-2585BE1ADE46}"/>
              </a:ext>
            </a:extLst>
          </p:cNvPr>
          <p:cNvSpPr>
            <a:spLocks noChangeArrowheads="1"/>
          </p:cNvSpPr>
          <p:nvPr/>
        </p:nvSpPr>
        <p:spPr bwMode="auto">
          <a:xfrm>
            <a:off x="335360" y="773088"/>
            <a:ext cx="11521280" cy="648072"/>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endParaRPr lang="en-GB" b="1" kern="0" dirty="0">
              <a:solidFill>
                <a:srgbClr val="00B050"/>
              </a:solidFill>
              <a:latin typeface="Calibri" panose="020F0502020204030204" pitchFamily="34" charset="0"/>
              <a:ea typeface="+mj-ea"/>
              <a:cs typeface="Calibri" panose="020F0502020204030204" pitchFamily="34" charset="0"/>
            </a:endParaRPr>
          </a:p>
        </p:txBody>
      </p:sp>
      <p:sp>
        <p:nvSpPr>
          <p:cNvPr id="7" name="TextBox 6">
            <a:extLst>
              <a:ext uri="{FF2B5EF4-FFF2-40B4-BE49-F238E27FC236}">
                <a16:creationId xmlns:a16="http://schemas.microsoft.com/office/drawing/2014/main" id="{94C30CF7-97AB-40CE-9BAE-D101600C1AC1}"/>
              </a:ext>
            </a:extLst>
          </p:cNvPr>
          <p:cNvSpPr txBox="1"/>
          <p:nvPr/>
        </p:nvSpPr>
        <p:spPr>
          <a:xfrm>
            <a:off x="1487488" y="944724"/>
            <a:ext cx="9721080" cy="461665"/>
          </a:xfrm>
          <a:prstGeom prst="rect">
            <a:avLst/>
          </a:prstGeom>
          <a:noFill/>
        </p:spPr>
        <p:txBody>
          <a:bodyPr wrap="square">
            <a:spAutoFit/>
          </a:bodyPr>
          <a:lstStyle/>
          <a:p>
            <a:pPr algn="ctr"/>
            <a:r>
              <a:rPr kumimoji="0" lang="el-GR" b="1" i="0" u="none" strike="noStrike" kern="1200" cap="none" spc="0" normalizeH="0" baseline="0" noProof="0" dirty="0" err="1">
                <a:ln>
                  <a:noFill/>
                </a:ln>
                <a:solidFill>
                  <a:srgbClr val="009900"/>
                </a:solidFill>
                <a:effectLst/>
                <a:uLnTx/>
                <a:uFillTx/>
                <a:latin typeface="Calibri" panose="020F0502020204030204" pitchFamily="34" charset="0"/>
                <a:ea typeface="+mn-ea"/>
                <a:cs typeface="Calibri" panose="020F0502020204030204" pitchFamily="34" charset="0"/>
              </a:rPr>
              <a:t>Μονοεπιχειρησιακά</a:t>
            </a:r>
            <a:r>
              <a:rPr kumimoji="0" lang="el-GR"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 Προγράμματα Κατάρτισης στην Κύπρο (6)</a:t>
            </a:r>
            <a:endParaRPr lang="en-GB" dirty="0">
              <a:solidFill>
                <a:srgbClr val="009900"/>
              </a:solidFill>
            </a:endParaRPr>
          </a:p>
        </p:txBody>
      </p:sp>
    </p:spTree>
    <p:extLst>
      <p:ext uri="{BB962C8B-B14F-4D97-AF65-F5344CB8AC3E}">
        <p14:creationId xmlns:p14="http://schemas.microsoft.com/office/powerpoint/2010/main" val="2666925274"/>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12527</TotalTime>
  <Words>3589</Words>
  <Application>Microsoft Office PowerPoint</Application>
  <PresentationFormat>Widescreen</PresentationFormat>
  <Paragraphs>557</Paragraphs>
  <Slides>57</Slides>
  <Notes>57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3" baseType="lpstr">
      <vt:lpstr>Arial</vt:lpstr>
      <vt:lpstr>Book Antiqua</vt:lpstr>
      <vt:lpstr>Calibri</vt:lpstr>
      <vt:lpstr>Times New Roman</vt:lpstr>
      <vt:lpstr>Default Design</vt:lpstr>
      <vt:lpstr>Photo Editor Photo</vt:lpstr>
      <vt:lpstr>ΕΝΗΜΕΡΩΣΗ ΓΙΑ ΤΑ ΣΧΕΔΙΑ ΤΗΣ ΑνΑΔ</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Charalambos Charalambous</cp:lastModifiedBy>
  <cp:revision>1128</cp:revision>
  <cp:lastPrinted>2021-11-01T15:06:20Z</cp:lastPrinted>
  <dcterms:created xsi:type="dcterms:W3CDTF">2005-02-16T14:55:43Z</dcterms:created>
  <dcterms:modified xsi:type="dcterms:W3CDTF">2021-11-09T12:55:44Z</dcterms:modified>
</cp:coreProperties>
</file>